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2" r:id="rId6"/>
    <p:sldId id="263" r:id="rId7"/>
    <p:sldId id="271" r:id="rId8"/>
    <p:sldId id="269" r:id="rId9"/>
    <p:sldId id="275" r:id="rId10"/>
    <p:sldId id="276" r:id="rId11"/>
    <p:sldId id="265" r:id="rId12"/>
    <p:sldId id="266" r:id="rId13"/>
    <p:sldId id="267" r:id="rId14"/>
    <p:sldId id="273" r:id="rId15"/>
    <p:sldId id="274" r:id="rId16"/>
    <p:sldId id="261" r:id="rId17"/>
  </p:sldIdLst>
  <p:sldSz cx="12192000" cy="6858000"/>
  <p:notesSz cx="6858000" cy="9144000"/>
  <p:defaultTextStyle>
    <a:defPPr rtl="0"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2" autoAdjust="0"/>
  </p:normalViewPr>
  <p:slideViewPr>
    <p:cSldViewPr snapToGrid="0">
      <p:cViewPr varScale="1">
        <p:scale>
          <a:sx n="63" d="100"/>
          <a:sy n="63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5A9632-4EB0-4862-92FF-00CF01BE2205}" type="doc">
      <dgm:prSet loTypeId="urn:microsoft.com/office/officeart/2018/5/layout/CenteredIconLabelDescriptionList" loCatId="other" qsTypeId="urn:microsoft.com/office/officeart/2005/8/quickstyle/simple3" qsCatId="simple" csTypeId="urn:microsoft.com/office/officeart/2018/5/colors/Iconchunking_neutralbg_accent1_2" csCatId="accent1" phldr="1"/>
      <dgm:spPr/>
    </dgm:pt>
    <dgm:pt modelId="{5D3F0ED0-2EB6-453D-BE4B-4BBCD8987238}">
      <dgm:prSet phldrT="[文字]" custT="1"/>
      <dgm:spPr/>
      <dgm:t>
        <a:bodyPr rtlCol="0"/>
        <a:lstStyle/>
        <a:p>
          <a:pPr rtl="0">
            <a:lnSpc>
              <a:spcPct val="100000"/>
            </a:lnSpc>
            <a:defRPr b="1"/>
          </a:pPr>
          <a:r>
            <a:rPr lang="zh-TW" altLang="en-US" sz="2400" noProof="0" dirty="0">
              <a:latin typeface="芫荽 0.94" pitchFamily="2" charset="-120"/>
              <a:ea typeface="芫荽 0.94" pitchFamily="2" charset="-120"/>
              <a:cs typeface="芫荽 0.94" pitchFamily="2" charset="-120"/>
            </a:rPr>
            <a:t>背景與目的</a:t>
          </a:r>
        </a:p>
      </dgm:t>
    </dgm:pt>
    <dgm:pt modelId="{D6F3F8CC-AE84-4149-B520-1874B1B79F46}" type="parTrans" cxnId="{DC7A4FA1-590E-402E-B3C9-432D9D9BC84E}">
      <dgm:prSet/>
      <dgm:spPr/>
      <dgm:t>
        <a:bodyPr rtlCol="0"/>
        <a:lstStyle/>
        <a:p>
          <a:pPr rtl="0"/>
          <a:endParaRPr lang="en-US"/>
        </a:p>
      </dgm:t>
    </dgm:pt>
    <dgm:pt modelId="{2E2BF50E-B394-4636-BF63-257039995E33}" type="sibTrans" cxnId="{DC7A4FA1-590E-402E-B3C9-432D9D9BC84E}">
      <dgm:prSet/>
      <dgm:spPr/>
      <dgm:t>
        <a:bodyPr rtlCol="0"/>
        <a:lstStyle/>
        <a:p>
          <a:pPr rtl="0"/>
          <a:endParaRPr lang="en-US"/>
        </a:p>
      </dgm:t>
    </dgm:pt>
    <dgm:pt modelId="{00C4C7D7-43FB-4C62-B653-0BAA02E17855}">
      <dgm:prSet phldrT="[文字]" custT="1"/>
      <dgm:spPr/>
      <dgm:t>
        <a:bodyPr rtlCol="0"/>
        <a:lstStyle/>
        <a:p>
          <a:pPr rtl="0">
            <a:lnSpc>
              <a:spcPct val="100000"/>
            </a:lnSpc>
            <a:defRPr b="1"/>
          </a:pPr>
          <a:r>
            <a:rPr lang="zh-TW" altLang="en-US" sz="2400" noProof="0" dirty="0">
              <a:latin typeface="芫荽 0.94" pitchFamily="2" charset="-120"/>
              <a:ea typeface="芫荽 0.94" pitchFamily="2" charset="-120"/>
              <a:cs typeface="芫荽 0.94" pitchFamily="2" charset="-120"/>
            </a:rPr>
            <a:t>作業程序</a:t>
          </a:r>
        </a:p>
      </dgm:t>
    </dgm:pt>
    <dgm:pt modelId="{D3913AE7-4A70-4B94-8990-85FA8AA36E6B}" type="parTrans" cxnId="{6013628C-81BE-42D0-96B9-999F0382D570}">
      <dgm:prSet/>
      <dgm:spPr/>
      <dgm:t>
        <a:bodyPr rtlCol="0"/>
        <a:lstStyle/>
        <a:p>
          <a:pPr rtl="0"/>
          <a:endParaRPr lang="en-US"/>
        </a:p>
      </dgm:t>
    </dgm:pt>
    <dgm:pt modelId="{26407BAA-24CA-40B6-A34E-07DAAD20ECB5}" type="sibTrans" cxnId="{6013628C-81BE-42D0-96B9-999F0382D570}">
      <dgm:prSet/>
      <dgm:spPr/>
      <dgm:t>
        <a:bodyPr rtlCol="0"/>
        <a:lstStyle/>
        <a:p>
          <a:pPr rtl="0"/>
          <a:endParaRPr lang="en-US"/>
        </a:p>
      </dgm:t>
    </dgm:pt>
    <dgm:pt modelId="{BE3AF4B6-F5EC-44DF-9BDC-CB79D95FB3F4}">
      <dgm:prSet phldrT="[文字]" custT="1"/>
      <dgm:spPr/>
      <dgm:t>
        <a:bodyPr rtlCol="0"/>
        <a:lstStyle/>
        <a:p>
          <a:pPr rtl="0">
            <a:lnSpc>
              <a:spcPct val="100000"/>
            </a:lnSpc>
            <a:defRPr b="1"/>
          </a:pPr>
          <a:r>
            <a:rPr lang="en-US" altLang="zh-TW" sz="2400" noProof="0" dirty="0">
              <a:latin typeface="芫荽 0.94" pitchFamily="2" charset="-120"/>
              <a:ea typeface="芫荽 0.94" pitchFamily="2" charset="-120"/>
              <a:cs typeface="芫荽 0.94" pitchFamily="2" charset="-120"/>
            </a:rPr>
            <a:t>Q&amp;A</a:t>
          </a:r>
          <a:endParaRPr lang="zh-TW" altLang="en-US" sz="2400" noProof="0" dirty="0">
            <a:latin typeface="芫荽 0.94" pitchFamily="2" charset="-120"/>
            <a:ea typeface="芫荽 0.94" pitchFamily="2" charset="-120"/>
            <a:cs typeface="芫荽 0.94" pitchFamily="2" charset="-120"/>
          </a:endParaRPr>
        </a:p>
      </dgm:t>
    </dgm:pt>
    <dgm:pt modelId="{5DC69E6B-E902-4549-ACA2-C87487FCD048}" type="parTrans" cxnId="{8059B95D-5238-487F-9EF9-DC508342BA71}">
      <dgm:prSet/>
      <dgm:spPr/>
      <dgm:t>
        <a:bodyPr rtlCol="0"/>
        <a:lstStyle/>
        <a:p>
          <a:pPr rtl="0"/>
          <a:endParaRPr lang="en-US"/>
        </a:p>
      </dgm:t>
    </dgm:pt>
    <dgm:pt modelId="{3B148F1D-FDFC-4CDA-B894-16E41EDC0348}" type="sibTrans" cxnId="{8059B95D-5238-487F-9EF9-DC508342BA71}">
      <dgm:prSet/>
      <dgm:spPr/>
      <dgm:t>
        <a:bodyPr rtlCol="0"/>
        <a:lstStyle/>
        <a:p>
          <a:pPr rtl="0"/>
          <a:endParaRPr lang="en-US"/>
        </a:p>
      </dgm:t>
    </dgm:pt>
    <dgm:pt modelId="{6AF39FF8-47D9-49AA-966D-A83086DA5755}" type="pres">
      <dgm:prSet presAssocID="{D75A9632-4EB0-4862-92FF-00CF01BE2205}" presName="root" presStyleCnt="0">
        <dgm:presLayoutVars>
          <dgm:dir/>
          <dgm:resizeHandles val="exact"/>
        </dgm:presLayoutVars>
      </dgm:prSet>
      <dgm:spPr/>
    </dgm:pt>
    <dgm:pt modelId="{1A9886A8-E9CE-4B39-BCC0-EB70D289E2D9}" type="pres">
      <dgm:prSet presAssocID="{5D3F0ED0-2EB6-453D-BE4B-4BBCD8987238}" presName="compNode" presStyleCnt="0"/>
      <dgm:spPr/>
    </dgm:pt>
    <dgm:pt modelId="{B5457E74-8057-48DE-912E-464E4AAA827D}" type="pres">
      <dgm:prSet presAssocID="{5D3F0ED0-2EB6-453D-BE4B-4BBCD8987238}" presName="iconRect" presStyleLbl="node1" presStyleIdx="0" presStyleCnt="3" custScaleX="141476" custScaleY="141476" custLinFactNeighborX="2662" custLinFactNeighborY="399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F5BA0046-C9E0-4EA9-A727-3EEECA3262FE}" type="pres">
      <dgm:prSet presAssocID="{5D3F0ED0-2EB6-453D-BE4B-4BBCD8987238}" presName="iconSpace" presStyleCnt="0"/>
      <dgm:spPr/>
    </dgm:pt>
    <dgm:pt modelId="{60C74A3A-AE69-40BC-BA07-811BAF4B0959}" type="pres">
      <dgm:prSet presAssocID="{5D3F0ED0-2EB6-453D-BE4B-4BBCD8987238}" presName="parTx" presStyleLbl="revTx" presStyleIdx="0" presStyleCnt="6">
        <dgm:presLayoutVars>
          <dgm:chMax val="0"/>
          <dgm:chPref val="0"/>
        </dgm:presLayoutVars>
      </dgm:prSet>
      <dgm:spPr/>
    </dgm:pt>
    <dgm:pt modelId="{B16BEA77-D295-4321-A3C4-8CCBCFD6FF30}" type="pres">
      <dgm:prSet presAssocID="{5D3F0ED0-2EB6-453D-BE4B-4BBCD8987238}" presName="txSpace" presStyleCnt="0"/>
      <dgm:spPr/>
    </dgm:pt>
    <dgm:pt modelId="{A4433C94-6E4E-405C-AE9F-26764847360D}" type="pres">
      <dgm:prSet presAssocID="{5D3F0ED0-2EB6-453D-BE4B-4BBCD8987238}" presName="desTx" presStyleLbl="revTx" presStyleIdx="1" presStyleCnt="6">
        <dgm:presLayoutVars/>
      </dgm:prSet>
      <dgm:spPr/>
    </dgm:pt>
    <dgm:pt modelId="{14AD2CE7-CAEC-4600-A27C-91578B9D7744}" type="pres">
      <dgm:prSet presAssocID="{2E2BF50E-B394-4636-BF63-257039995E33}" presName="sibTrans" presStyleCnt="0"/>
      <dgm:spPr/>
    </dgm:pt>
    <dgm:pt modelId="{3F609460-4992-4CBB-B1C7-E5A6E57A6421}" type="pres">
      <dgm:prSet presAssocID="{00C4C7D7-43FB-4C62-B653-0BAA02E17855}" presName="compNode" presStyleCnt="0"/>
      <dgm:spPr/>
    </dgm:pt>
    <dgm:pt modelId="{397C89C4-F6D6-47B8-A77B-785B366EEC7E}" type="pres">
      <dgm:prSet presAssocID="{00C4C7D7-43FB-4C62-B653-0BAA02E17855}" presName="iconRect" presStyleLbl="node1" presStyleIdx="1" presStyleCnt="3" custScaleX="141476" custScaleY="141476" custLinFactNeighborX="2662" custLinFactNeighborY="399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0EE1BE44-7AB3-4B14-B478-7315198A20B6}" type="pres">
      <dgm:prSet presAssocID="{00C4C7D7-43FB-4C62-B653-0BAA02E17855}" presName="iconSpace" presStyleCnt="0"/>
      <dgm:spPr/>
    </dgm:pt>
    <dgm:pt modelId="{1A23E20E-5A34-4BFA-8F11-557C972039FC}" type="pres">
      <dgm:prSet presAssocID="{00C4C7D7-43FB-4C62-B653-0BAA02E17855}" presName="parTx" presStyleLbl="revTx" presStyleIdx="2" presStyleCnt="6">
        <dgm:presLayoutVars>
          <dgm:chMax val="0"/>
          <dgm:chPref val="0"/>
        </dgm:presLayoutVars>
      </dgm:prSet>
      <dgm:spPr/>
    </dgm:pt>
    <dgm:pt modelId="{A6A45D72-A9EE-4BB9-A0B3-57E84FD2ABA8}" type="pres">
      <dgm:prSet presAssocID="{00C4C7D7-43FB-4C62-B653-0BAA02E17855}" presName="txSpace" presStyleCnt="0"/>
      <dgm:spPr/>
    </dgm:pt>
    <dgm:pt modelId="{AFE843AB-8A0E-49AD-B766-A4FB1BDCD12B}" type="pres">
      <dgm:prSet presAssocID="{00C4C7D7-43FB-4C62-B653-0BAA02E17855}" presName="desTx" presStyleLbl="revTx" presStyleIdx="3" presStyleCnt="6">
        <dgm:presLayoutVars/>
      </dgm:prSet>
      <dgm:spPr/>
    </dgm:pt>
    <dgm:pt modelId="{46092687-FE99-4BF6-9093-A45C040C3771}" type="pres">
      <dgm:prSet presAssocID="{26407BAA-24CA-40B6-A34E-07DAAD20ECB5}" presName="sibTrans" presStyleCnt="0"/>
      <dgm:spPr/>
    </dgm:pt>
    <dgm:pt modelId="{47454782-8EC5-4796-84D1-C306379E4F5F}" type="pres">
      <dgm:prSet presAssocID="{BE3AF4B6-F5EC-44DF-9BDC-CB79D95FB3F4}" presName="compNode" presStyleCnt="0"/>
      <dgm:spPr/>
    </dgm:pt>
    <dgm:pt modelId="{931DD085-43D8-4282-AAE3-2630C80E65B4}" type="pres">
      <dgm:prSet presAssocID="{BE3AF4B6-F5EC-44DF-9BDC-CB79D95FB3F4}" presName="iconRect" presStyleLbl="node1" presStyleIdx="2" presStyleCnt="3" custScaleX="141476" custScaleY="141476" custLinFactNeighborX="2662" custLinFactNeighborY="399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5C11D894-211D-4A81-82BB-48A3DE65E4B4}" type="pres">
      <dgm:prSet presAssocID="{BE3AF4B6-F5EC-44DF-9BDC-CB79D95FB3F4}" presName="iconSpace" presStyleCnt="0"/>
      <dgm:spPr/>
    </dgm:pt>
    <dgm:pt modelId="{D49FDA3F-E96A-48EC-8DA1-56251192BFED}" type="pres">
      <dgm:prSet presAssocID="{BE3AF4B6-F5EC-44DF-9BDC-CB79D95FB3F4}" presName="parTx" presStyleLbl="revTx" presStyleIdx="4" presStyleCnt="6">
        <dgm:presLayoutVars>
          <dgm:chMax val="0"/>
          <dgm:chPref val="0"/>
        </dgm:presLayoutVars>
      </dgm:prSet>
      <dgm:spPr/>
    </dgm:pt>
    <dgm:pt modelId="{346ADC37-0161-417C-809F-2EC740475CFA}" type="pres">
      <dgm:prSet presAssocID="{BE3AF4B6-F5EC-44DF-9BDC-CB79D95FB3F4}" presName="txSpace" presStyleCnt="0"/>
      <dgm:spPr/>
    </dgm:pt>
    <dgm:pt modelId="{AD62B4A4-872C-4759-A4CF-C368039ADF17}" type="pres">
      <dgm:prSet presAssocID="{BE3AF4B6-F5EC-44DF-9BDC-CB79D95FB3F4}" presName="desTx" presStyleLbl="revTx" presStyleIdx="5" presStyleCnt="6">
        <dgm:presLayoutVars/>
      </dgm:prSet>
      <dgm:spPr/>
    </dgm:pt>
  </dgm:ptLst>
  <dgm:cxnLst>
    <dgm:cxn modelId="{3B751329-5D6B-4D53-A2B1-EEE305A5F49D}" type="presOf" srcId="{5D3F0ED0-2EB6-453D-BE4B-4BBCD8987238}" destId="{60C74A3A-AE69-40BC-BA07-811BAF4B0959}" srcOrd="0" destOrd="0" presId="urn:microsoft.com/office/officeart/2018/5/layout/CenteredIconLabelDescriptionList"/>
    <dgm:cxn modelId="{1CE0AB3E-B3AE-4D27-8E26-1A6F5EF41988}" type="presOf" srcId="{00C4C7D7-43FB-4C62-B653-0BAA02E17855}" destId="{1A23E20E-5A34-4BFA-8F11-557C972039FC}" srcOrd="0" destOrd="0" presId="urn:microsoft.com/office/officeart/2018/5/layout/CenteredIconLabelDescriptionList"/>
    <dgm:cxn modelId="{8059B95D-5238-487F-9EF9-DC508342BA71}" srcId="{D75A9632-4EB0-4862-92FF-00CF01BE2205}" destId="{BE3AF4B6-F5EC-44DF-9BDC-CB79D95FB3F4}" srcOrd="2" destOrd="0" parTransId="{5DC69E6B-E902-4549-ACA2-C87487FCD048}" sibTransId="{3B148F1D-FDFC-4CDA-B894-16E41EDC0348}"/>
    <dgm:cxn modelId="{6013628C-81BE-42D0-96B9-999F0382D570}" srcId="{D75A9632-4EB0-4862-92FF-00CF01BE2205}" destId="{00C4C7D7-43FB-4C62-B653-0BAA02E17855}" srcOrd="1" destOrd="0" parTransId="{D3913AE7-4A70-4B94-8990-85FA8AA36E6B}" sibTransId="{26407BAA-24CA-40B6-A34E-07DAAD20ECB5}"/>
    <dgm:cxn modelId="{DC7A4FA1-590E-402E-B3C9-432D9D9BC84E}" srcId="{D75A9632-4EB0-4862-92FF-00CF01BE2205}" destId="{5D3F0ED0-2EB6-453D-BE4B-4BBCD8987238}" srcOrd="0" destOrd="0" parTransId="{D6F3F8CC-AE84-4149-B520-1874B1B79F46}" sibTransId="{2E2BF50E-B394-4636-BF63-257039995E33}"/>
    <dgm:cxn modelId="{340B9FEC-21F3-4D59-8938-6F9406A0B3EE}" type="presOf" srcId="{BE3AF4B6-F5EC-44DF-9BDC-CB79D95FB3F4}" destId="{D49FDA3F-E96A-48EC-8DA1-56251192BFED}" srcOrd="0" destOrd="0" presId="urn:microsoft.com/office/officeart/2018/5/layout/CenteredIconLabelDescriptionList"/>
    <dgm:cxn modelId="{8E0A6FFA-6594-4D6B-BA84-AD7817201E33}" type="presOf" srcId="{D75A9632-4EB0-4862-92FF-00CF01BE2205}" destId="{6AF39FF8-47D9-49AA-966D-A83086DA5755}" srcOrd="0" destOrd="0" presId="urn:microsoft.com/office/officeart/2018/5/layout/CenteredIconLabelDescriptionList"/>
    <dgm:cxn modelId="{BA8E0AE4-9FF1-4BC1-9159-CD3879F07984}" type="presParOf" srcId="{6AF39FF8-47D9-49AA-966D-A83086DA5755}" destId="{1A9886A8-E9CE-4B39-BCC0-EB70D289E2D9}" srcOrd="0" destOrd="0" presId="urn:microsoft.com/office/officeart/2018/5/layout/CenteredIconLabelDescriptionList"/>
    <dgm:cxn modelId="{34512F5F-229F-4C0C-AD09-7EE26CF40FF5}" type="presParOf" srcId="{1A9886A8-E9CE-4B39-BCC0-EB70D289E2D9}" destId="{B5457E74-8057-48DE-912E-464E4AAA827D}" srcOrd="0" destOrd="0" presId="urn:microsoft.com/office/officeart/2018/5/layout/CenteredIconLabelDescriptionList"/>
    <dgm:cxn modelId="{52273ECB-9D24-4425-9A17-088934FAB97E}" type="presParOf" srcId="{1A9886A8-E9CE-4B39-BCC0-EB70D289E2D9}" destId="{F5BA0046-C9E0-4EA9-A727-3EEECA3262FE}" srcOrd="1" destOrd="0" presId="urn:microsoft.com/office/officeart/2018/5/layout/CenteredIconLabelDescriptionList"/>
    <dgm:cxn modelId="{6BBEF8FE-AF79-4643-BDEA-3DB3D1AB96DA}" type="presParOf" srcId="{1A9886A8-E9CE-4B39-BCC0-EB70D289E2D9}" destId="{60C74A3A-AE69-40BC-BA07-811BAF4B0959}" srcOrd="2" destOrd="0" presId="urn:microsoft.com/office/officeart/2018/5/layout/CenteredIconLabelDescriptionList"/>
    <dgm:cxn modelId="{9501C685-0384-4812-91D4-045B2B2FCEB0}" type="presParOf" srcId="{1A9886A8-E9CE-4B39-BCC0-EB70D289E2D9}" destId="{B16BEA77-D295-4321-A3C4-8CCBCFD6FF30}" srcOrd="3" destOrd="0" presId="urn:microsoft.com/office/officeart/2018/5/layout/CenteredIconLabelDescriptionList"/>
    <dgm:cxn modelId="{9669C4D3-0F90-4133-8BBB-47CCF9AD0C0D}" type="presParOf" srcId="{1A9886A8-E9CE-4B39-BCC0-EB70D289E2D9}" destId="{A4433C94-6E4E-405C-AE9F-26764847360D}" srcOrd="4" destOrd="0" presId="urn:microsoft.com/office/officeart/2018/5/layout/CenteredIconLabelDescriptionList"/>
    <dgm:cxn modelId="{FC31964D-58F1-4E96-BC1A-8D79A264BC6E}" type="presParOf" srcId="{6AF39FF8-47D9-49AA-966D-A83086DA5755}" destId="{14AD2CE7-CAEC-4600-A27C-91578B9D7744}" srcOrd="1" destOrd="0" presId="urn:microsoft.com/office/officeart/2018/5/layout/CenteredIconLabelDescriptionList"/>
    <dgm:cxn modelId="{2CF87F4F-AC5E-4F1D-B7F1-71F3F6BC33AA}" type="presParOf" srcId="{6AF39FF8-47D9-49AA-966D-A83086DA5755}" destId="{3F609460-4992-4CBB-B1C7-E5A6E57A6421}" srcOrd="2" destOrd="0" presId="urn:microsoft.com/office/officeart/2018/5/layout/CenteredIconLabelDescriptionList"/>
    <dgm:cxn modelId="{15FA4408-78FC-4036-8214-2AE532C4668B}" type="presParOf" srcId="{3F609460-4992-4CBB-B1C7-E5A6E57A6421}" destId="{397C89C4-F6D6-47B8-A77B-785B366EEC7E}" srcOrd="0" destOrd="0" presId="urn:microsoft.com/office/officeart/2018/5/layout/CenteredIconLabelDescriptionList"/>
    <dgm:cxn modelId="{E65D71C0-66F5-4FE4-9E18-A9A828F7049B}" type="presParOf" srcId="{3F609460-4992-4CBB-B1C7-E5A6E57A6421}" destId="{0EE1BE44-7AB3-4B14-B478-7315198A20B6}" srcOrd="1" destOrd="0" presId="urn:microsoft.com/office/officeart/2018/5/layout/CenteredIconLabelDescriptionList"/>
    <dgm:cxn modelId="{921CC930-BF61-4A85-BBF5-8C01AA9CC933}" type="presParOf" srcId="{3F609460-4992-4CBB-B1C7-E5A6E57A6421}" destId="{1A23E20E-5A34-4BFA-8F11-557C972039FC}" srcOrd="2" destOrd="0" presId="urn:microsoft.com/office/officeart/2018/5/layout/CenteredIconLabelDescriptionList"/>
    <dgm:cxn modelId="{977237C8-6A4A-48AD-B109-1B9FF14F328C}" type="presParOf" srcId="{3F609460-4992-4CBB-B1C7-E5A6E57A6421}" destId="{A6A45D72-A9EE-4BB9-A0B3-57E84FD2ABA8}" srcOrd="3" destOrd="0" presId="urn:microsoft.com/office/officeart/2018/5/layout/CenteredIconLabelDescriptionList"/>
    <dgm:cxn modelId="{50C6BC72-2BC7-4795-B8B6-07A2CDD31920}" type="presParOf" srcId="{3F609460-4992-4CBB-B1C7-E5A6E57A6421}" destId="{AFE843AB-8A0E-49AD-B766-A4FB1BDCD12B}" srcOrd="4" destOrd="0" presId="urn:microsoft.com/office/officeart/2018/5/layout/CenteredIconLabelDescriptionList"/>
    <dgm:cxn modelId="{DBFD828B-3A99-4E63-A27C-20FBF1479BDD}" type="presParOf" srcId="{6AF39FF8-47D9-49AA-966D-A83086DA5755}" destId="{46092687-FE99-4BF6-9093-A45C040C3771}" srcOrd="3" destOrd="0" presId="urn:microsoft.com/office/officeart/2018/5/layout/CenteredIconLabelDescriptionList"/>
    <dgm:cxn modelId="{801C32C0-E334-4CAA-992E-A822EA065C61}" type="presParOf" srcId="{6AF39FF8-47D9-49AA-966D-A83086DA5755}" destId="{47454782-8EC5-4796-84D1-C306379E4F5F}" srcOrd="4" destOrd="0" presId="urn:microsoft.com/office/officeart/2018/5/layout/CenteredIconLabelDescriptionList"/>
    <dgm:cxn modelId="{FBFCCEAB-39E9-470C-8251-2E6FF9675C23}" type="presParOf" srcId="{47454782-8EC5-4796-84D1-C306379E4F5F}" destId="{931DD085-43D8-4282-AAE3-2630C80E65B4}" srcOrd="0" destOrd="0" presId="urn:microsoft.com/office/officeart/2018/5/layout/CenteredIconLabelDescriptionList"/>
    <dgm:cxn modelId="{26559979-2AEE-4C6C-BBD0-6877ABE83C3E}" type="presParOf" srcId="{47454782-8EC5-4796-84D1-C306379E4F5F}" destId="{5C11D894-211D-4A81-82BB-48A3DE65E4B4}" srcOrd="1" destOrd="0" presId="urn:microsoft.com/office/officeart/2018/5/layout/CenteredIconLabelDescriptionList"/>
    <dgm:cxn modelId="{CBC1F007-7CD3-444C-8B1B-5584F3D038CD}" type="presParOf" srcId="{47454782-8EC5-4796-84D1-C306379E4F5F}" destId="{D49FDA3F-E96A-48EC-8DA1-56251192BFED}" srcOrd="2" destOrd="0" presId="urn:microsoft.com/office/officeart/2018/5/layout/CenteredIconLabelDescriptionList"/>
    <dgm:cxn modelId="{64DAC973-9D29-408B-A248-3BF14119B3C9}" type="presParOf" srcId="{47454782-8EC5-4796-84D1-C306379E4F5F}" destId="{346ADC37-0161-417C-809F-2EC740475CFA}" srcOrd="3" destOrd="0" presId="urn:microsoft.com/office/officeart/2018/5/layout/CenteredIconLabelDescriptionList"/>
    <dgm:cxn modelId="{B37B4D39-C895-4ECD-9D29-3978AA828BC1}" type="presParOf" srcId="{47454782-8EC5-4796-84D1-C306379E4F5F}" destId="{AD62B4A4-872C-4759-A4CF-C368039ADF17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57E74-8057-48DE-912E-464E4AAA827D}">
      <dsp:nvSpPr>
        <dsp:cNvPr id="0" name=""/>
        <dsp:cNvSpPr/>
      </dsp:nvSpPr>
      <dsp:spPr>
        <a:xfrm>
          <a:off x="575134" y="1299359"/>
          <a:ext cx="1080003" cy="10800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0C74A3A-AE69-40BC-BA07-811BAF4B0959}">
      <dsp:nvSpPr>
        <dsp:cNvPr id="0" name=""/>
        <dsp:cNvSpPr/>
      </dsp:nvSpPr>
      <dsp:spPr>
        <a:xfrm>
          <a:off x="4267" y="2285423"/>
          <a:ext cx="2181093" cy="39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TW" altLang="en-US" sz="2400" kern="1200" noProof="0" dirty="0">
              <a:latin typeface="芫荽 0.94" pitchFamily="2" charset="-120"/>
              <a:ea typeface="芫荽 0.94" pitchFamily="2" charset="-120"/>
              <a:cs typeface="芫荽 0.94" pitchFamily="2" charset="-120"/>
            </a:rPr>
            <a:t>背景與目的</a:t>
          </a:r>
        </a:p>
      </dsp:txBody>
      <dsp:txXfrm>
        <a:off x="4267" y="2285423"/>
        <a:ext cx="2181093" cy="398731"/>
      </dsp:txXfrm>
    </dsp:sp>
    <dsp:sp modelId="{A4433C94-6E4E-405C-AE9F-26764847360D}">
      <dsp:nvSpPr>
        <dsp:cNvPr id="0" name=""/>
        <dsp:cNvSpPr/>
      </dsp:nvSpPr>
      <dsp:spPr>
        <a:xfrm>
          <a:off x="4267" y="2728272"/>
          <a:ext cx="2181093" cy="904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C89C4-F6D6-47B8-A77B-785B366EEC7E}">
      <dsp:nvSpPr>
        <dsp:cNvPr id="0" name=""/>
        <dsp:cNvSpPr/>
      </dsp:nvSpPr>
      <dsp:spPr>
        <a:xfrm>
          <a:off x="3137919" y="1299359"/>
          <a:ext cx="1080003" cy="10800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A23E20E-5A34-4BFA-8F11-557C972039FC}">
      <dsp:nvSpPr>
        <dsp:cNvPr id="0" name=""/>
        <dsp:cNvSpPr/>
      </dsp:nvSpPr>
      <dsp:spPr>
        <a:xfrm>
          <a:off x="2567053" y="2285423"/>
          <a:ext cx="2181093" cy="39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TW" altLang="en-US" sz="2400" kern="1200" noProof="0" dirty="0">
              <a:latin typeface="芫荽 0.94" pitchFamily="2" charset="-120"/>
              <a:ea typeface="芫荽 0.94" pitchFamily="2" charset="-120"/>
              <a:cs typeface="芫荽 0.94" pitchFamily="2" charset="-120"/>
            </a:rPr>
            <a:t>作業程序</a:t>
          </a:r>
        </a:p>
      </dsp:txBody>
      <dsp:txXfrm>
        <a:off x="2567053" y="2285423"/>
        <a:ext cx="2181093" cy="398731"/>
      </dsp:txXfrm>
    </dsp:sp>
    <dsp:sp modelId="{AFE843AB-8A0E-49AD-B766-A4FB1BDCD12B}">
      <dsp:nvSpPr>
        <dsp:cNvPr id="0" name=""/>
        <dsp:cNvSpPr/>
      </dsp:nvSpPr>
      <dsp:spPr>
        <a:xfrm>
          <a:off x="2567053" y="2728272"/>
          <a:ext cx="2181093" cy="904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1DD085-43D8-4282-AAE3-2630C80E65B4}">
      <dsp:nvSpPr>
        <dsp:cNvPr id="0" name=""/>
        <dsp:cNvSpPr/>
      </dsp:nvSpPr>
      <dsp:spPr>
        <a:xfrm>
          <a:off x="5700704" y="1299359"/>
          <a:ext cx="1080003" cy="108000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49FDA3F-E96A-48EC-8DA1-56251192BFED}">
      <dsp:nvSpPr>
        <dsp:cNvPr id="0" name=""/>
        <dsp:cNvSpPr/>
      </dsp:nvSpPr>
      <dsp:spPr>
        <a:xfrm>
          <a:off x="5129838" y="2285423"/>
          <a:ext cx="2181093" cy="39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2400" kern="1200" noProof="0" dirty="0">
              <a:latin typeface="芫荽 0.94" pitchFamily="2" charset="-120"/>
              <a:ea typeface="芫荽 0.94" pitchFamily="2" charset="-120"/>
              <a:cs typeface="芫荽 0.94" pitchFamily="2" charset="-120"/>
            </a:rPr>
            <a:t>Q&amp;A</a:t>
          </a:r>
          <a:endParaRPr lang="zh-TW" altLang="en-US" sz="2400" kern="1200" noProof="0" dirty="0">
            <a:latin typeface="芫荽 0.94" pitchFamily="2" charset="-120"/>
            <a:ea typeface="芫荽 0.94" pitchFamily="2" charset="-120"/>
            <a:cs typeface="芫荽 0.94" pitchFamily="2" charset="-120"/>
          </a:endParaRPr>
        </a:p>
      </dsp:txBody>
      <dsp:txXfrm>
        <a:off x="5129838" y="2285423"/>
        <a:ext cx="2181093" cy="398731"/>
      </dsp:txXfrm>
    </dsp:sp>
    <dsp:sp modelId="{AD62B4A4-872C-4759-A4CF-C368039ADF17}">
      <dsp:nvSpPr>
        <dsp:cNvPr id="0" name=""/>
        <dsp:cNvSpPr/>
      </dsp:nvSpPr>
      <dsp:spPr>
        <a:xfrm>
          <a:off x="5129838" y="2728272"/>
          <a:ext cx="2181093" cy="904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57DF1958-7F76-42A6-BBB1-F91A42058D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2B7A385-F111-4EF9-84C0-03A8C844FE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1081E-810B-4BA4-971D-55989A7569BA}" type="datetime1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2024/9/30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8A4508B-DBF4-4DDA-AC5E-059C52045B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1DBC3A-2DE7-450F-AA57-ECA321F3D6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EF9A2-9B93-4E20-9A91-D2E1EAAA2161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‹#›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4186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6E57A0E6-9957-45C2-90CB-C4E85D9A9378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CB522A3-8691-4333-B72F-B112C0A8ED21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70493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522A3-8691-4333-B72F-B112C0A8ED21}" type="slidenum">
              <a:rPr lang="en-US" altLang="zh-TW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088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522A3-8691-4333-B72F-B112C0A8ED21}" type="slidenum">
              <a:rPr lang="en-US" altLang="zh-TW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884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522A3-8691-4333-B72F-B112C0A8ED21}" type="slidenum">
              <a:rPr lang="en-US" altLang="zh-TW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3055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矩形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00015" y="4670246"/>
            <a:ext cx="7315200" cy="914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127E4-60C4-41CC-BB0C-163FEE4ACD5F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354660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4730DD-0670-4752-B4B5-9D197BDC1F81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18179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rtlCol="0"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rtlCol="0"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90D3841-ADB6-4416-93AF-38445F8DCB16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1066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8" name="日期預留位置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B8116F-AA23-4FFC-B434-F67B02A6583F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9" name="頁尾預留位置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10" name="投影片編號預留位置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41377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6F20C6-8C40-4B6C-8E37-023836443C12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11" name="頁尾預留位置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12" name="投影片編號預留位置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394660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B3D40F-36B3-4A58-9A7D-5F293A695B41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8" name="投影片編號預留位置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63204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155C7-4DC5-46E4-8708-57F9FD30DDC5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16492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3906981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8" name="日期預留位置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DC5293-4119-4A92-9CCF-747A6DCD4CD7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9" name="頁尾預留位置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10" name="投影片編號預留位置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1" name="內容預留位置 2">
            <a:extLst>
              <a:ext uri="{FF2B5EF4-FFF2-40B4-BE49-F238E27FC236}">
                <a16:creationId xmlns:a16="http://schemas.microsoft.com/office/drawing/2014/main" id="{87B0DF2F-DAFD-4616-9E25-0C28D75BF30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91805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12" name="內容預留位置 2">
            <a:extLst>
              <a:ext uri="{FF2B5EF4-FFF2-40B4-BE49-F238E27FC236}">
                <a16:creationId xmlns:a16="http://schemas.microsoft.com/office/drawing/2014/main" id="{336DA0F9-D851-437C-A45B-EC125A3D3DB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76629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文字預留位置 5">
            <a:extLst>
              <a:ext uri="{FF2B5EF4-FFF2-40B4-BE49-F238E27FC236}">
                <a16:creationId xmlns:a16="http://schemas.microsoft.com/office/drawing/2014/main" id="{0FF0BA98-3AB4-4D88-B1C2-6279BCACFA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87792" y="3971924"/>
            <a:ext cx="2477419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3" name="文字預留位置 5">
            <a:extLst>
              <a:ext uri="{FF2B5EF4-FFF2-40B4-BE49-F238E27FC236}">
                <a16:creationId xmlns:a16="http://schemas.microsoft.com/office/drawing/2014/main" id="{D9DEF72B-B924-4A0D-8C83-3B370632C0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72616" y="3971925"/>
            <a:ext cx="2477419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4" name="文字預留位置 5">
            <a:extLst>
              <a:ext uri="{FF2B5EF4-FFF2-40B4-BE49-F238E27FC236}">
                <a16:creationId xmlns:a16="http://schemas.microsoft.com/office/drawing/2014/main" id="{E9D30C54-E9E8-4300-8DA4-352DB3A71A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70240" y="3971924"/>
            <a:ext cx="2458230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7508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/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圖片預留位置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8" name="日期預留位置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9048BE-5D6A-4047-932E-D72E66704AC8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9" name="頁尾預留位置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10" name="投影片編號預留位置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05941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A1161C-C189-467C-9B6B-778D400BECE1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4397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rtlCol="0" anchor="t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386D4E-55B4-43D8-9A74-9A815D076B38}" type="datetime1">
              <a:rPr lang="zh-TW" altLang="en-US" noProof="0" smtClean="0"/>
              <a:t>2024/9/30</a:t>
            </a:fld>
            <a:endParaRPr lang="zh-TW" altLang="en-US" noProof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9719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8" name="矩形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</a:lstStyle>
          <a:p>
            <a:fld id="{ED858BE4-557E-4924-AF72-1C9BAEB54E1F}" type="datetime1">
              <a:rPr lang="zh-TW" altLang="en-US" smtClean="0"/>
              <a:t>2024/9/30</a:t>
            </a:fld>
            <a:endParaRPr lang="zh-TW" altLang="en-US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fld id="{4FAB73BC-B049-4115-A692-8D63A059BFB8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93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ea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8869841E-71E7-4F51-8E6F-5E8A5E375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pic>
        <p:nvPicPr>
          <p:cNvPr id="5" name="圖片 4" descr="計劃">
            <a:extLst>
              <a:ext uri="{FF2B5EF4-FFF2-40B4-BE49-F238E27FC236}">
                <a16:creationId xmlns:a16="http://schemas.microsoft.com/office/drawing/2014/main" id="{A3A2E0DA-DA21-447D-AD1F-3DB915DD05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594B067E-A161-4B29-A8FA-FEEB1944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D6CA50C-1A88-4B3F-A34F-FE199F420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912" y="1298448"/>
            <a:ext cx="4642228" cy="3255264"/>
          </a:xfrm>
        </p:spPr>
        <p:txBody>
          <a:bodyPr rtlCol="0">
            <a:normAutofit/>
          </a:bodyPr>
          <a:lstStyle/>
          <a:p>
            <a:pPr algn="r" rtl="0"/>
            <a:r>
              <a:rPr lang="zh-TW" altLang="en-US" sz="4400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不動產與城鄉環境</a:t>
            </a:r>
            <a:br>
              <a:rPr lang="en-US" altLang="zh-TW" sz="4400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</a:br>
            <a:r>
              <a:rPr lang="zh-TW" altLang="en-US" sz="4400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職場實習</a:t>
            </a:r>
            <a:br>
              <a:rPr lang="en-US" altLang="zh-TW" sz="4400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</a:br>
            <a:r>
              <a:rPr lang="zh-TW" altLang="en-US" sz="4400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課程說明會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9CC2D51-705E-403A-AC0E-9157DC551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670246"/>
            <a:ext cx="3685070" cy="914400"/>
          </a:xfrm>
        </p:spPr>
        <p:txBody>
          <a:bodyPr rtlCol="0">
            <a:normAutofit/>
          </a:bodyPr>
          <a:lstStyle/>
          <a:p>
            <a:pPr algn="r" rtl="0"/>
            <a:r>
              <a:rPr lang="en-US" altLang="zh-TW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113.9.30</a:t>
            </a:r>
            <a:endParaRPr lang="zh-TW" altLang="en-US" b="1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20C741F-0826-4AB6-A92E-AB4EB5021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582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DA178560-78C9-4CB5-BE46-05302CDA8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+mj-ea"/>
              <a:ea typeface="+mj-ea"/>
            </a:endParaRPr>
          </a:p>
        </p:txBody>
      </p:sp>
      <p:pic>
        <p:nvPicPr>
          <p:cNvPr id="5" name="圖片 4" descr="多個看著藍圖的人&#10;">
            <a:extLst>
              <a:ext uri="{FF2B5EF4-FFF2-40B4-BE49-F238E27FC236}">
                <a16:creationId xmlns:a16="http://schemas.microsoft.com/office/drawing/2014/main" id="{DC582F7A-0108-4267-A3E3-CA43CDA209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"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69461EC9-A94F-4225-B526-5C862F340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8492750-E12D-4995-ABCB-5BB84606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介紹內容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87160F7-FCB2-48B7-8BB8-BEFF45F6B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7130" y="754144"/>
            <a:ext cx="7865196" cy="533576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9282B84-621E-4580-80B7-222118AE4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內容預留位置 3" descr="圖示 SmartArt 預留位置 ">
            <a:extLst>
              <a:ext uri="{FF2B5EF4-FFF2-40B4-BE49-F238E27FC236}">
                <a16:creationId xmlns:a16="http://schemas.microsoft.com/office/drawing/2014/main" id="{F5DF3745-CCEE-4BD3-9E49-A25F9124AC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666357"/>
              </p:ext>
            </p:extLst>
          </p:nvPr>
        </p:nvGraphicFramePr>
        <p:xfrm>
          <a:off x="3972128" y="971055"/>
          <a:ext cx="7315200" cy="4901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1591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45B93F-FB61-4D72-8DE7-94439A7F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課程開設背景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0D724FD-54B2-4E65-8B03-90840E7E1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919" y="864108"/>
            <a:ext cx="8194041" cy="5120640"/>
          </a:xfrm>
        </p:spPr>
        <p:txBody>
          <a:bodyPr anchor="t">
            <a:normAutofit lnSpcReduction="10000"/>
          </a:bodyPr>
          <a:lstStyle/>
          <a:p>
            <a:pPr marL="355600" indent="-3556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實習單位希望能提供畢業前</a:t>
            </a:r>
            <a:r>
              <a:rPr lang="zh-TW" altLang="en-US" sz="2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有較長的實習時間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，以便有機會</a:t>
            </a:r>
            <a:r>
              <a:rPr lang="zh-TW" altLang="en-US" sz="2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延攬所需人才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24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55600" indent="-3556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112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學年度起，本系必修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專題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課程調整為四上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3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學分，四下</a:t>
            </a:r>
            <a:r>
              <a:rPr lang="zh-TW" altLang="en-US" sz="2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已無必修課程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24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55600" indent="-3556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學校於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111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學年度開始新訂</a:t>
            </a:r>
            <a:r>
              <a:rPr lang="zh-TW" altLang="en-US" sz="2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減修學分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辦法，提供學生減修之後應選學分大幅減少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最少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5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學分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，</a:t>
            </a:r>
            <a:r>
              <a:rPr lang="zh-TW" altLang="en-US" sz="2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增加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可前往實習單位</a:t>
            </a:r>
            <a:r>
              <a:rPr lang="zh-TW" altLang="en-US" sz="2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實習的天數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(3-4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天之可能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24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55600" indent="-3556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教師的擔憂，四年級下學期減修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+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實習課程之開設，增加本學期四年級課程開設之難度。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建議大家除了可以前往實習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3-4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天外，也可以利用一天進學校時間</a:t>
            </a:r>
            <a:r>
              <a:rPr lang="zh-TW" altLang="en-US" sz="2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選修專業</a:t>
            </a:r>
            <a:r>
              <a:rPr lang="zh-TW" altLang="en-US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所需之系上課程</a:t>
            </a:r>
            <a:r>
              <a:rPr lang="en-US" altLang="zh-TW" sz="24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endParaRPr lang="en-US" altLang="zh-TW" sz="2400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endParaRPr lang="en-US" altLang="zh-TW" sz="2400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endParaRPr lang="en-US" altLang="zh-TW" sz="2400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7454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45B93F-FB61-4D72-8DE7-94439A7F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課程目的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0D724FD-54B2-4E65-8B03-90840E7E1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919" y="864108"/>
            <a:ext cx="8388161" cy="5120640"/>
          </a:xfrm>
        </p:spPr>
        <p:txBody>
          <a:bodyPr anchor="t">
            <a:normAutofit/>
          </a:bodyPr>
          <a:lstStyle/>
          <a:p>
            <a:pPr marL="355600" indent="-355600">
              <a:lnSpc>
                <a:spcPct val="10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提供修課同學更完整的</a:t>
            </a:r>
            <a:r>
              <a:rPr lang="zh-TW" altLang="en-US" sz="28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實務經驗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；</a:t>
            </a:r>
            <a:endParaRPr lang="en-US" altLang="zh-TW" sz="28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55600" indent="-355600">
              <a:lnSpc>
                <a:spcPct val="10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畢業前</a:t>
            </a:r>
            <a:r>
              <a:rPr lang="zh-TW" altLang="en-US" sz="28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具備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該領域</a:t>
            </a:r>
            <a:r>
              <a:rPr lang="en-US" altLang="zh-TW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公司</a:t>
            </a:r>
            <a:r>
              <a:rPr lang="en-US" altLang="zh-TW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所需未來</a:t>
            </a:r>
            <a:r>
              <a:rPr lang="zh-TW" altLang="en-US" sz="28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職場能力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；</a:t>
            </a:r>
            <a:endParaRPr lang="en-US" altLang="zh-TW" sz="28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55600" indent="-355600">
              <a:lnSpc>
                <a:spcPct val="10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透過課程</a:t>
            </a:r>
            <a:r>
              <a:rPr lang="zh-TW" altLang="en-US" sz="28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掌握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同學</a:t>
            </a:r>
            <a:r>
              <a:rPr lang="zh-TW" altLang="en-US" sz="28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大四下工讀實習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狀況；</a:t>
            </a:r>
            <a:endParaRPr lang="en-US" altLang="zh-TW" sz="28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55600" indent="-355600">
              <a:lnSpc>
                <a:spcPct val="10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期待實習後順利</a:t>
            </a:r>
            <a:r>
              <a:rPr lang="zh-TW" altLang="en-US" sz="28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銜接就業</a:t>
            </a:r>
            <a:r>
              <a:rPr lang="zh-TW" altLang="en-US" sz="2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2DC89794-DCCB-46D6-81DB-514F37371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511290"/>
              </p:ext>
            </p:extLst>
          </p:nvPr>
        </p:nvGraphicFramePr>
        <p:xfrm>
          <a:off x="3459479" y="3266300"/>
          <a:ext cx="8295641" cy="307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736901">
                  <a:extLst>
                    <a:ext uri="{9D8B030D-6E8A-4147-A177-3AD203B41FA5}">
                      <a16:colId xmlns:a16="http://schemas.microsoft.com/office/drawing/2014/main" val="2585667274"/>
                    </a:ext>
                  </a:extLst>
                </a:gridCol>
                <a:gridCol w="3279370">
                  <a:extLst>
                    <a:ext uri="{9D8B030D-6E8A-4147-A177-3AD203B41FA5}">
                      <a16:colId xmlns:a16="http://schemas.microsoft.com/office/drawing/2014/main" val="3608271659"/>
                    </a:ext>
                  </a:extLst>
                </a:gridCol>
                <a:gridCol w="3279370">
                  <a:extLst>
                    <a:ext uri="{9D8B030D-6E8A-4147-A177-3AD203B41FA5}">
                      <a16:colId xmlns:a16="http://schemas.microsoft.com/office/drawing/2014/main" val="125729351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zh-TW" altLang="en-US" dirty="0"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實務操作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職場實習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82296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開設年級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(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學期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)</a:t>
                      </a:r>
                      <a:endParaRPr lang="zh-TW" altLang="en-US" dirty="0"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三下，暑假為主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四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下，</a:t>
                      </a:r>
                      <a:r>
                        <a:rPr lang="zh-TW" altLang="en-US" sz="1800" u="sng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學期間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15647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學分數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2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學分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(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選修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)</a:t>
                      </a:r>
                      <a:endParaRPr lang="zh-TW" altLang="en-US" dirty="0"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3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學分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(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選修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)</a:t>
                      </a:r>
                      <a:endParaRPr lang="zh-TW" altLang="en-US" dirty="0"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64928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課程目的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見習為主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(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認識與了解業務工作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)</a:t>
                      </a:r>
                      <a:endParaRPr lang="zh-TW" altLang="en-US" dirty="0"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職場實習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(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與</a:t>
                      </a:r>
                      <a:r>
                        <a:rPr lang="zh-TW" altLang="en-US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未來就業銜接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)</a:t>
                      </a:r>
                      <a:endParaRPr lang="zh-TW" altLang="en-US" dirty="0"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866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操作方式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開學安排實習講座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-&gt;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安排面試或選填志願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-&gt;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選課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-&gt;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實習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實習單位</a:t>
                      </a:r>
                      <a:r>
                        <a:rPr lang="zh-TW" altLang="en-US" sz="1800" u="sng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面試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-&gt;</a:t>
                      </a:r>
                      <a:r>
                        <a:rPr lang="zh-TW" altLang="en-US" sz="1800" u="sng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確認個別實習計畫書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-&gt;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課程委員會討論</a:t>
                      </a:r>
                      <a:r>
                        <a:rPr lang="zh-TW" altLang="en-US" sz="1800" u="sng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開課</a:t>
                      </a:r>
                      <a:r>
                        <a:rPr lang="zh-TW" altLang="en-US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 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-&gt;</a:t>
                      </a:r>
                      <a:r>
                        <a:rPr lang="zh-TW" altLang="en-US" sz="1800" u="sng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選課</a:t>
                      </a:r>
                      <a:r>
                        <a:rPr lang="en-US" altLang="zh-TW" dirty="0"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-&gt;</a:t>
                      </a:r>
                      <a:r>
                        <a:rPr lang="zh-TW" altLang="en-US" sz="1800" u="sng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實習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2885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68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9A988F-D271-4699-9731-040DB307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注意事項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13AF01C-BD2E-455F-B5FD-FDC36978D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680" y="782827"/>
            <a:ext cx="8249920" cy="5440439"/>
          </a:xfrm>
        </p:spPr>
        <p:txBody>
          <a:bodyPr anchor="t">
            <a:normAutofit lnSpcReduction="10000"/>
          </a:bodyPr>
          <a:lstStyle/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限</a:t>
            </a:r>
            <a:r>
              <a:rPr lang="zh-TW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大四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學生方可修習，應屆畢業生若選修此課，於實習完畢前不得要求提前給予分數。</a:t>
            </a:r>
            <a:endParaRPr lang="zh-TW" altLang="zh-TW" sz="2400" kern="150" dirty="0">
              <a:solidFill>
                <a:schemeClr val="tx1"/>
              </a:solidFill>
              <a:effectLst/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本課程為</a:t>
            </a:r>
            <a:r>
              <a:rPr lang="en-US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3</a:t>
            </a:r>
            <a:r>
              <a:rPr lang="zh-TW" altLang="en-US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學分選修課，實習天數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至少</a:t>
            </a:r>
            <a:r>
              <a:rPr lang="en-US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33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個</a:t>
            </a:r>
            <a:r>
              <a:rPr lang="zh-TW" altLang="en-US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工作天，每週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至少</a:t>
            </a:r>
            <a:r>
              <a:rPr lang="en-US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3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天</a:t>
            </a:r>
            <a:r>
              <a:rPr lang="zh-TW" altLang="en-US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前往實習單位</a:t>
            </a:r>
            <a:r>
              <a:rPr lang="zh-TW" altLang="en-US" sz="2400" kern="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實習。若實習單位要求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延長</a:t>
            </a:r>
            <a:r>
              <a:rPr lang="zh-TW" altLang="en-US" sz="2400" kern="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實習天數或每週實習天數，請同學自行考量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實習條件</a:t>
            </a:r>
            <a:r>
              <a:rPr lang="zh-TW" altLang="en-US" sz="2400" kern="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與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內容安排</a:t>
            </a:r>
            <a:r>
              <a:rPr lang="zh-TW" altLang="en-US" sz="2400" kern="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後，</a:t>
            </a:r>
            <a:r>
              <a:rPr lang="zh-TW" altLang="en-US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於</a:t>
            </a:r>
            <a:r>
              <a:rPr lang="zh-TW" altLang="en-US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面試時與實習單位確認</a:t>
            </a:r>
            <a:r>
              <a:rPr lang="zh-TW" altLang="en-US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2400" kern="0" dirty="0">
              <a:solidFill>
                <a:schemeClr val="tx1"/>
              </a:solidFill>
              <a:effectLst/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本課程成績包括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(1)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實習單位之</a:t>
            </a:r>
            <a:r>
              <a:rPr lang="zh-TW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實習評量表佔</a:t>
            </a:r>
            <a:r>
              <a:rPr lang="en-US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70%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；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(2)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修課同學繳交</a:t>
            </a:r>
            <a:r>
              <a:rPr lang="zh-TW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實習手冊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、</a:t>
            </a:r>
            <a:r>
              <a:rPr lang="zh-TW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實習報告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等文件</a:t>
            </a:r>
            <a:r>
              <a:rPr lang="zh-TW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佔</a:t>
            </a:r>
            <a:r>
              <a:rPr lang="en-US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30%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。最後成績以</a:t>
            </a:r>
            <a:r>
              <a:rPr lang="zh-TW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通過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或</a:t>
            </a:r>
            <a:r>
              <a:rPr lang="zh-TW" altLang="zh-TW" sz="2400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不通過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方式呈現。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與三下實務操作課程相同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endParaRPr lang="zh-TW" altLang="zh-TW" sz="2400" kern="150" dirty="0">
              <a:solidFill>
                <a:schemeClr val="tx1"/>
              </a:solidFill>
              <a:effectLst/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已提出實習申請之同學，除有不可抗力之情事外，應於規定之時間向機構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關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報到，且已分發者不得要求機構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關</a:t>
            </a:r>
            <a:r>
              <a:rPr lang="en-US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zh-TW" sz="2400" kern="0" dirty="0">
                <a:solidFill>
                  <a:schemeClr val="tx1"/>
                </a:solidFill>
                <a:effectLst/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變更實習內容或中途退出實習，否則本課成績以零分計。</a:t>
            </a:r>
            <a:endParaRPr lang="zh-TW" altLang="zh-TW" sz="2400" kern="150" dirty="0">
              <a:solidFill>
                <a:schemeClr val="tx1"/>
              </a:solidFill>
              <a:effectLst/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</a:pPr>
            <a:endParaRPr lang="zh-TW" altLang="en-US" sz="18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4854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22E7ACCC-87E2-49C9-835F-C0147BC7C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374" y="123458"/>
            <a:ext cx="7845426" cy="6638438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8A081CC5-E191-424E-AEEC-3F5FA4C02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作業流程</a:t>
            </a:r>
          </a:p>
        </p:txBody>
      </p:sp>
    </p:spTree>
    <p:extLst>
      <p:ext uri="{BB962C8B-B14F-4D97-AF65-F5344CB8AC3E}">
        <p14:creationId xmlns:p14="http://schemas.microsoft.com/office/powerpoint/2010/main" val="4123489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7B3F7E-A582-4AEF-8B2E-3005E494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779039" cy="4601183"/>
          </a:xfrm>
        </p:spPr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擬修課同學作業程序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A411A2A-9A01-47C5-86A1-734B0EEB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3221" y="139700"/>
            <a:ext cx="8316227" cy="6489700"/>
          </a:xfrm>
        </p:spPr>
        <p:txBody>
          <a:bodyPr anchor="t">
            <a:normAutofit fontScale="70000" lnSpcReduction="20000"/>
          </a:bodyPr>
          <a:lstStyle/>
          <a:p>
            <a:pPr marL="457200" indent="-457200">
              <a:lnSpc>
                <a:spcPct val="170000"/>
              </a:lnSpc>
              <a:spcBef>
                <a:spcPts val="0"/>
              </a:spcBef>
              <a:buClr>
                <a:srgbClr val="C00000"/>
              </a:buClr>
              <a:buFont typeface="+mj-ea"/>
              <a:buAutoNum type="ea1ChtPeriod"/>
            </a:pPr>
            <a:r>
              <a:rPr lang="zh-TW" altLang="en-US" sz="3200" b="1" dirty="0">
                <a:solidFill>
                  <a:srgbClr val="C00000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選擇實習單位：</a:t>
            </a:r>
            <a:endParaRPr lang="en-US" altLang="zh-TW" sz="3200" b="1" dirty="0">
              <a:solidFill>
                <a:srgbClr val="C00000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533400" indent="-268288">
              <a:lnSpc>
                <a:spcPct val="170000"/>
              </a:lnSpc>
              <a:spcBef>
                <a:spcPts val="0"/>
              </a:spcBef>
              <a:buNone/>
            </a:pPr>
            <a:r>
              <a:rPr lang="en-US" altLang="zh-TW" sz="2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1.</a:t>
            </a:r>
            <a:r>
              <a:rPr lang="zh-TW" altLang="en-US" sz="2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系上</a:t>
            </a:r>
            <a:r>
              <a:rPr lang="zh-TW" altLang="en-US" sz="2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提供實習單位清單、申請表</a:t>
            </a:r>
            <a:r>
              <a:rPr lang="en-US" altLang="zh-TW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預計於本週五，</a:t>
            </a:r>
            <a:r>
              <a:rPr lang="en-US" altLang="zh-TW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10/4</a:t>
            </a: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之後陸續提供</a:t>
            </a:r>
            <a:r>
              <a:rPr lang="en-US" altLang="zh-TW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：</a:t>
            </a:r>
            <a:endParaRPr lang="en-US" altLang="zh-TW" sz="2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990600" lvl="1" indent="-2667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arenR"/>
            </a:pP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以目前實務操作課程合作之單位為主，</a:t>
            </a:r>
            <a:endParaRPr lang="en-US" altLang="zh-TW" sz="26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990600" lvl="1" indent="-2667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arenR"/>
            </a:pP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清單內容包括實習部門、實習內容、天數要求、實習期間、面試安排、支薪或納保狀況、其他意見或條件說明，以及聯絡人資訊等。</a:t>
            </a:r>
            <a:endParaRPr lang="en-US" altLang="zh-TW" sz="26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8890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zh-TW" altLang="en-US" sz="21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例如：中華不動產仲裁協會、永聯物流開發股份有限公司、禾拓規劃設計顧問有限公司、惇陽工程顧問有限公司、財團法人都市更新研究發展基金會、中華建築經理股份有限公司、冠霖都市更新事業股份有限公司、展碁不動產估價師聯合事務所、景瀚不動產估價師聯合事務所、歐亞不動產估價師聯合事務所、第一太平戴維斯股份有限公司、自強工程顧問有限公司、華泰銀行、瑞普萊坊、房感不動產科技股份有限公司、樂居科技、大陸建設、台灣世曦</a:t>
            </a:r>
            <a:r>
              <a:rPr lang="en-US" altLang="zh-TW" sz="21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…</a:t>
            </a:r>
            <a:r>
              <a:rPr lang="zh-TW" altLang="en-US" sz="21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其他單位徵詢回覆中。</a:t>
            </a:r>
          </a:p>
          <a:p>
            <a:pPr marL="266700" indent="185738">
              <a:lnSpc>
                <a:spcPct val="170000"/>
              </a:lnSpc>
              <a:spcBef>
                <a:spcPts val="0"/>
              </a:spcBef>
              <a:buNone/>
            </a:pPr>
            <a:r>
              <a:rPr lang="en-US" altLang="zh-TW" sz="2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2.</a:t>
            </a:r>
            <a:r>
              <a:rPr lang="zh-TW" altLang="en-US" sz="2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自行</a:t>
            </a:r>
            <a:r>
              <a:rPr lang="zh-TW" altLang="en-US" sz="2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找實習單位：</a:t>
            </a:r>
            <a:endParaRPr lang="en-US" altLang="zh-TW" sz="2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990600" lvl="1" indent="-2667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arenR"/>
            </a:pP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開放系上提供之實習單位以外與本系專業相關之實習單位。</a:t>
            </a:r>
            <a:endParaRPr lang="en-US" altLang="zh-TW" sz="26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990600" lvl="1" indent="-2667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arenR"/>
            </a:pP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為避免學生找到不適合之實習單位，請於與實習單位聯繫面試前，先提供該實習單位之相關資訊</a:t>
            </a:r>
            <a:r>
              <a:rPr lang="en-US" altLang="zh-TW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如附表</a:t>
            </a:r>
            <a:r>
              <a:rPr lang="en-US" altLang="zh-TW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，包括公司名稱與背景與工作內容簡述、擬申請實習部門及其實習內容、主管或聯絡人資訊等內容，以便請老師協助預為初審評估。</a:t>
            </a:r>
          </a:p>
        </p:txBody>
      </p:sp>
    </p:spTree>
    <p:extLst>
      <p:ext uri="{BB962C8B-B14F-4D97-AF65-F5344CB8AC3E}">
        <p14:creationId xmlns:p14="http://schemas.microsoft.com/office/powerpoint/2010/main" val="1975238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7B3F7E-A582-4AEF-8B2E-3005E494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779039" cy="4601183"/>
          </a:xfrm>
        </p:spPr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擬修課同學作業程序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A411A2A-9A01-47C5-86A1-734B0EEB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4730" y="548640"/>
            <a:ext cx="8271510" cy="6023610"/>
          </a:xfrm>
        </p:spPr>
        <p:txBody>
          <a:bodyPr anchor="t">
            <a:normAutofit/>
          </a:bodyPr>
          <a:lstStyle/>
          <a:p>
            <a:pPr marL="457200" indent="-457200">
              <a:lnSpc>
                <a:spcPct val="170000"/>
              </a:lnSpc>
              <a:buClr>
                <a:srgbClr val="C00000"/>
              </a:buClr>
              <a:buFont typeface="+mj-ea"/>
              <a:buAutoNum type="ea1ChtPeriod" startAt="2"/>
            </a:pPr>
            <a:r>
              <a:rPr lang="zh-TW" altLang="en-US" sz="2200" b="1" dirty="0">
                <a:solidFill>
                  <a:srgbClr val="C00000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實習單位面試：</a:t>
            </a:r>
            <a:endParaRPr lang="en-US" altLang="zh-TW" sz="2200" b="1" dirty="0">
              <a:solidFill>
                <a:srgbClr val="C00000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720725" indent="-268288">
              <a:lnSpc>
                <a:spcPct val="170000"/>
              </a:lnSpc>
              <a:spcBef>
                <a:spcPts val="0"/>
              </a:spcBef>
              <a:buNone/>
            </a:pP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1.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於</a:t>
            </a:r>
            <a:r>
              <a:rPr lang="en-US" altLang="zh-TW" sz="2200" b="1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10</a:t>
            </a:r>
            <a:r>
              <a:rPr lang="zh-TW" altLang="en-US" sz="2200" b="1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月</a:t>
            </a:r>
            <a:r>
              <a:rPr lang="en-US" altLang="zh-TW" sz="2200" b="1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25</a:t>
            </a:r>
            <a:r>
              <a:rPr lang="zh-TW" altLang="en-US" sz="2200" b="1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日</a:t>
            </a:r>
            <a:r>
              <a:rPr lang="en-US" altLang="zh-TW" sz="2200" b="1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200" b="1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五</a:t>
            </a:r>
            <a:r>
              <a:rPr lang="en-US" altLang="zh-TW" sz="2200" b="1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前繳交實習申請表後，由系辦公室彙整後交由實習單位與申請同學聯繫安排面試。</a:t>
            </a:r>
            <a:endParaRPr lang="en-US" altLang="zh-TW" sz="22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720725" indent="-27305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2.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由系上協助統籌有關面試事宜</a:t>
            </a: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包括收集履歷、安排面試時間等</a:t>
            </a: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</a:p>
          <a:p>
            <a:pPr marL="1431925" indent="-1349375">
              <a:lnSpc>
                <a:spcPct val="170000"/>
              </a:lnSpc>
              <a:spcBef>
                <a:spcPts val="0"/>
              </a:spcBef>
              <a:buNone/>
            </a:pP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活動預告：</a:t>
            </a:r>
            <a:r>
              <a:rPr lang="en-US" altLang="zh-TW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11/9(</a:t>
            </a:r>
            <a:r>
              <a:rPr lang="zh-TW" alt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六</a:t>
            </a:r>
            <a:r>
              <a:rPr lang="en-US" altLang="zh-TW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上午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系上</a:t>
            </a: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75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周年慶系慶活動，當天活動將邀請實習單位參加職場</a:t>
            </a: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</a:t>
            </a: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說明會。若實習單位允許將於當天安排攤位介紹或面試</a:t>
            </a: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視後續實習單位意願而定</a:t>
            </a:r>
            <a:r>
              <a:rPr lang="en-US" altLang="zh-TW" sz="22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</a:p>
          <a:p>
            <a:pPr marL="457200" indent="-457200">
              <a:lnSpc>
                <a:spcPct val="170000"/>
              </a:lnSpc>
              <a:spcBef>
                <a:spcPts val="0"/>
              </a:spcBef>
              <a:buFont typeface="+mj-ea"/>
              <a:buAutoNum type="ea1ChtPeriod" startAt="4"/>
            </a:pPr>
            <a:endParaRPr lang="en-US" altLang="zh-TW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70000"/>
              </a:lnSpc>
              <a:spcBef>
                <a:spcPts val="0"/>
              </a:spcBef>
              <a:buFont typeface="+mj-ea"/>
              <a:buAutoNum type="ea1ChtPeriod" startAt="4"/>
            </a:pPr>
            <a:endParaRPr lang="en-US" altLang="zh-TW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70000"/>
              </a:lnSpc>
              <a:spcBef>
                <a:spcPts val="0"/>
              </a:spcBef>
              <a:buFont typeface="+mj-ea"/>
              <a:buAutoNum type="ea1ChtPeriod" startAt="4"/>
            </a:pPr>
            <a:endParaRPr lang="en-US" altLang="zh-TW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70000"/>
              </a:lnSpc>
              <a:spcBef>
                <a:spcPts val="0"/>
              </a:spcBef>
              <a:buFont typeface="+mj-ea"/>
              <a:buAutoNum type="ea1ChtPeriod" startAt="4"/>
            </a:pPr>
            <a:endParaRPr lang="zh-TW" altLang="en-US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784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7B3F7E-A582-4AEF-8B2E-3005E494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779039" cy="4601183"/>
          </a:xfrm>
        </p:spPr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擬修課同學作業程序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A411A2A-9A01-47C5-86A1-734B0EEB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800" y="568960"/>
            <a:ext cx="8097519" cy="5334508"/>
          </a:xfrm>
        </p:spPr>
        <p:txBody>
          <a:bodyPr anchor="t">
            <a:normAutofit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Font typeface="+mj-ea"/>
              <a:buAutoNum type="ea1ChtPeriod" startAt="3"/>
            </a:pPr>
            <a:r>
              <a:rPr lang="zh-TW" altLang="en-US" b="1" dirty="0">
                <a:solidFill>
                  <a:srgbClr val="C00000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完成並繳交個別實習計畫書：</a:t>
            </a:r>
            <a:r>
              <a:rPr lang="zh-TW" altLang="en-US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截止時間</a:t>
            </a:r>
            <a:r>
              <a:rPr lang="en-US" altLang="zh-TW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12</a:t>
            </a:r>
            <a:r>
              <a:rPr lang="zh-TW" altLang="en-US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月</a:t>
            </a:r>
            <a:r>
              <a:rPr lang="en-US" altLang="zh-TW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27</a:t>
            </a:r>
            <a:r>
              <a:rPr lang="zh-TW" altLang="en-US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日</a:t>
            </a:r>
            <a:r>
              <a:rPr lang="en-US" altLang="zh-TW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五</a:t>
            </a:r>
            <a:r>
              <a:rPr lang="en-US" altLang="zh-TW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  <a:r>
              <a:rPr lang="zh-TW" altLang="en-US" b="1" u="sng" dirty="0">
                <a:solidFill>
                  <a:srgbClr val="FF0000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前</a:t>
            </a:r>
            <a:r>
              <a:rPr lang="zh-TW" altLang="en-US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繳交</a:t>
            </a:r>
            <a:endParaRPr lang="en-US" altLang="zh-TW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2438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1.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個別實習計畫書</a:t>
            </a: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如下，後續將公告於系網頁</a:t>
            </a: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</a:p>
          <a:p>
            <a:pPr marL="452438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2.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內容包括實習期間、實習時間、實習內容、實習待遇</a:t>
            </a: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(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紅色框選處</a:t>
            </a: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)</a:t>
            </a:r>
          </a:p>
          <a:p>
            <a:pPr marL="457200" indent="-457200">
              <a:buFont typeface="+mj-ea"/>
              <a:buAutoNum type="ea1ChtPeriod" startAt="4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buFont typeface="+mj-ea"/>
              <a:buAutoNum type="ea1ChtPeriod" startAt="4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buFont typeface="+mj-ea"/>
              <a:buAutoNum type="ea1ChtPeriod" startAt="4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buFont typeface="+mj-ea"/>
              <a:buAutoNum type="ea1ChtPeriod" startAt="4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buFont typeface="+mj-ea"/>
              <a:buAutoNum type="ea1ChtPeriod" startAt="4"/>
            </a:pPr>
            <a:endParaRPr lang="zh-TW" altLang="en-US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E7AE45F5-EACC-413B-B833-C8A3CAE0833D}"/>
              </a:ext>
            </a:extLst>
          </p:cNvPr>
          <p:cNvGrpSpPr/>
          <p:nvPr/>
        </p:nvGrpSpPr>
        <p:grpSpPr>
          <a:xfrm>
            <a:off x="4175672" y="2067256"/>
            <a:ext cx="7315200" cy="4680000"/>
            <a:chOff x="4175672" y="2067256"/>
            <a:chExt cx="7315200" cy="468000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B34A1BA-083D-4DF1-9EA8-D86EE163D0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837"/>
            <a:stretch/>
          </p:blipFill>
          <p:spPr>
            <a:xfrm>
              <a:off x="4175672" y="2067256"/>
              <a:ext cx="3590832" cy="46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94FBBBD2-1F53-4583-9F10-DF10561DF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7837"/>
            <a:stretch/>
          </p:blipFill>
          <p:spPr>
            <a:xfrm>
              <a:off x="7900041" y="2067256"/>
              <a:ext cx="3590831" cy="46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B976E5A-F16B-4B87-9EA0-B200DB77E1AD}"/>
                </a:ext>
              </a:extLst>
            </p:cNvPr>
            <p:cNvSpPr/>
            <p:nvPr/>
          </p:nvSpPr>
          <p:spPr>
            <a:xfrm>
              <a:off x="4353560" y="2717800"/>
              <a:ext cx="3251200" cy="7315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789938E-9DF7-41F3-8BB0-85A19239949D}"/>
                </a:ext>
              </a:extLst>
            </p:cNvPr>
            <p:cNvSpPr/>
            <p:nvPr/>
          </p:nvSpPr>
          <p:spPr>
            <a:xfrm>
              <a:off x="4353560" y="4099864"/>
              <a:ext cx="3251200" cy="49245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4674F87-B806-4862-8619-8C6622B77C8A}"/>
                </a:ext>
              </a:extLst>
            </p:cNvPr>
            <p:cNvSpPr/>
            <p:nvPr/>
          </p:nvSpPr>
          <p:spPr>
            <a:xfrm>
              <a:off x="4353560" y="5100624"/>
              <a:ext cx="3251200" cy="49245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D87A7BD-C763-4002-B8F8-425F533A6DB0}"/>
                </a:ext>
              </a:extLst>
            </p:cNvPr>
            <p:cNvSpPr/>
            <p:nvPr/>
          </p:nvSpPr>
          <p:spPr>
            <a:xfrm>
              <a:off x="4353560" y="5924194"/>
              <a:ext cx="3251200" cy="78648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53CAF65-7DD9-4269-8CC7-50E87298C114}"/>
                </a:ext>
              </a:extLst>
            </p:cNvPr>
            <p:cNvSpPr/>
            <p:nvPr/>
          </p:nvSpPr>
          <p:spPr>
            <a:xfrm>
              <a:off x="8069856" y="2323432"/>
              <a:ext cx="3251200" cy="135448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7372323-855D-4FE7-8569-88031E67E589}"/>
              </a:ext>
            </a:extLst>
          </p:cNvPr>
          <p:cNvSpPr txBox="1"/>
          <p:nvPr/>
        </p:nvSpPr>
        <p:spPr>
          <a:xfrm>
            <a:off x="8110164" y="6317437"/>
            <a:ext cx="32108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彙整擬修課人數，確認授課老師。</a:t>
            </a:r>
          </a:p>
        </p:txBody>
      </p:sp>
    </p:spTree>
    <p:extLst>
      <p:ext uri="{BB962C8B-B14F-4D97-AF65-F5344CB8AC3E}">
        <p14:creationId xmlns:p14="http://schemas.microsoft.com/office/powerpoint/2010/main" val="2869458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7B3F7E-A582-4AEF-8B2E-3005E494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779039" cy="4601183"/>
          </a:xfrm>
        </p:spPr>
        <p:txBody>
          <a:bodyPr/>
          <a:lstStyle/>
          <a:p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擬修課同學作業程序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A411A2A-9A01-47C5-86A1-734B0EEB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591" y="751840"/>
            <a:ext cx="7987969" cy="5628640"/>
          </a:xfrm>
        </p:spPr>
        <p:txBody>
          <a:bodyPr anchor="t">
            <a:normAutofit fontScale="92500" lnSpcReduction="10000"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+mj-ea"/>
              <a:buAutoNum type="ea1ChtPeriod" startAt="4"/>
            </a:pPr>
            <a:r>
              <a:rPr lang="zh-TW" altLang="en-US" b="1" dirty="0">
                <a:solidFill>
                  <a:srgbClr val="C00000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選課</a:t>
            </a:r>
            <a:endParaRPr lang="en-US" altLang="zh-TW" b="1" dirty="0">
              <a:solidFill>
                <a:srgbClr val="C00000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47675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於</a:t>
            </a: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113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學年度第</a:t>
            </a:r>
            <a:r>
              <a:rPr lang="en-US" altLang="zh-TW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2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學期線上加退選期間，</a:t>
            </a:r>
            <a:r>
              <a:rPr lang="zh-TW" altLang="en-US" sz="1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開放擬修課同學線上選課權限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，請同學</a:t>
            </a:r>
            <a:r>
              <a:rPr lang="zh-TW" altLang="en-US" sz="1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自行上線選課</a:t>
            </a:r>
            <a:r>
              <a:rPr lang="zh-TW" altLang="en-US" sz="18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18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+mj-ea"/>
              <a:buAutoNum type="ea1ChtPeriod" startAt="5"/>
            </a:pPr>
            <a:r>
              <a:rPr lang="zh-TW" altLang="en-US" b="1" dirty="0">
                <a:solidFill>
                  <a:srgbClr val="C00000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</a:t>
            </a:r>
            <a:endParaRPr lang="en-US" altLang="zh-TW" b="1" dirty="0">
              <a:solidFill>
                <a:srgbClr val="C00000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803275" lvl="1" indent="-3016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期初</a:t>
            </a:r>
            <a:r>
              <a:rPr lang="zh-TW" altLang="en-US" sz="1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實習行前座談會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803275" lvl="1" indent="-3016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依照個別實習計畫書內容，</a:t>
            </a:r>
            <a:r>
              <a:rPr lang="zh-TW" altLang="en-US" sz="1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前往實習單位實習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803275" lvl="1" indent="-3016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建議可視實習狀況於實習中段與實習單位討論畢業後轉正之可能。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803275" lvl="1" indent="-3016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循往例，將於實習期間安排授課老師</a:t>
            </a:r>
            <a:r>
              <a:rPr lang="zh-TW" altLang="en-US" sz="1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前往訪視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或</a:t>
            </a:r>
            <a:r>
              <a:rPr lang="zh-TW" altLang="en-US" sz="1900" dirty="0">
                <a:solidFill>
                  <a:schemeClr val="tx1"/>
                </a:solidFill>
                <a:highlight>
                  <a:srgbClr val="FFFF00"/>
                </a:highlight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在校座談會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+mj-ea"/>
              <a:buAutoNum type="ea1ChtPeriod" startAt="6"/>
            </a:pPr>
            <a:r>
              <a:rPr lang="zh-TW" altLang="en-US" b="1" dirty="0">
                <a:solidFill>
                  <a:srgbClr val="C00000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繳交實習報告</a:t>
            </a:r>
            <a:endParaRPr lang="en-US" altLang="zh-TW" b="1" dirty="0">
              <a:solidFill>
                <a:srgbClr val="C00000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803275" lvl="1" indent="-3016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於實習結束後一週繳交實習報告與簡報檔。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803275" lvl="1" indent="-30162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</a:pP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實習單位於實習後一週繳交實習評量表。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+mj-ea"/>
              <a:buAutoNum type="ea1ChtPeriod" startAt="6"/>
            </a:pPr>
            <a:r>
              <a:rPr lang="zh-TW" altLang="en-US" b="1" dirty="0">
                <a:solidFill>
                  <a:srgbClr val="C00000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取得學分</a:t>
            </a:r>
            <a:endParaRPr lang="en-US" altLang="zh-TW" b="1" dirty="0">
              <a:solidFill>
                <a:srgbClr val="C00000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950595" lvl="1" indent="-44767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None/>
            </a:pPr>
            <a:r>
              <a:rPr lang="en-US" altLang="zh-TW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1.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授課教師收到實習報告與實習評量表後批打成績。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950595" lvl="1" indent="-44767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None/>
            </a:pPr>
            <a:r>
              <a:rPr lang="en-US" altLang="zh-TW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2.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成績以</a:t>
            </a:r>
            <a:r>
              <a:rPr lang="en-US" altLang="zh-TW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【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通過</a:t>
            </a:r>
            <a:r>
              <a:rPr lang="en-US" altLang="zh-TW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】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或</a:t>
            </a:r>
            <a:r>
              <a:rPr lang="en-US" altLang="zh-TW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【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不通過</a:t>
            </a:r>
            <a:r>
              <a:rPr lang="en-US" altLang="zh-TW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】</a:t>
            </a:r>
            <a:r>
              <a:rPr lang="zh-TW" altLang="en-US" sz="1900" dirty="0">
                <a:solidFill>
                  <a:schemeClr val="tx1"/>
                </a:solidFill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方式呈現。</a:t>
            </a:r>
            <a:endParaRPr lang="en-US" altLang="zh-TW" sz="1900" dirty="0">
              <a:solidFill>
                <a:schemeClr val="tx1"/>
              </a:solidFill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ea1ChtPeriod" startAt="6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ea1ChtPeriod" startAt="6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ea1ChtPeriod" startAt="6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ea1ChtPeriod" startAt="6"/>
            </a:pPr>
            <a:endParaRPr lang="en-US" altLang="zh-TW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ea"/>
              <a:buAutoNum type="ea1ChtPeriod" startAt="6"/>
            </a:pPr>
            <a:endParaRPr lang="zh-TW" altLang="en-US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4671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>
            <a:extLst>
              <a:ext uri="{FF2B5EF4-FFF2-40B4-BE49-F238E27FC236}">
                <a16:creationId xmlns:a16="http://schemas.microsoft.com/office/drawing/2014/main" id="{1E5DFA36-8D1D-4F7D-85A6-89A50664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Q&amp;A</a:t>
            </a:r>
            <a:br>
              <a:rPr lang="en-US" altLang="zh-TW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</a:br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個別實習計畫書</a:t>
            </a: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54CA5FF3-49F0-4FD3-AB69-7B77F5C76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465804"/>
              </p:ext>
            </p:extLst>
          </p:nvPr>
        </p:nvGraphicFramePr>
        <p:xfrm>
          <a:off x="3555998" y="203708"/>
          <a:ext cx="8128000" cy="6492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09645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20732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Q1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：請問修過三下不動產與城鄉環境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實務操作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課程，還可以選修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職場實習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課程嗎？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A1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：可以，兩門是不同課程。都是選修課，可以自行選修。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4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Q2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：請問現在還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繼續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在原本實習單位以工讀方式待在公司，是否可以修習職場實習課程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?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是否還需要面試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?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以及其他注意事項。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A2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：承上題回覆，兩門不同課程，所以可以修習職場實習課程，也有機會繼續在原公司，但決定權在於公司，以個別實習計畫書的繳交為依據。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37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Q3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：很想繼續待在原本實習單位修習職場實習課程，但原單位卻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未提供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，該怎麼辦？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A3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：是否提供職場實習機會仍取決於實習單位，實習單位可能考量到畢業後轉正的機會，導致未能提供職場實習機會。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77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Q4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：系上提供的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實習單位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包括那些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A4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：考量到實習時間較長，希望實習單位能提供薪資或獎學金，且期待與未來就業銜接，主要是以詢問北部私部門為主。公部門則因需要透過國家考試才能入職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(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職代例外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)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，所以並未詢問公部門。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6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Q5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：已透過面試、完成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個別實習計畫書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等程序，但最後仍超過繳交的期限，是否還可以修習職場實習課程？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A5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：原則上還是請同學務必於期限內繳交個別實習計畫書，若有實習單位比較晚確認，請預先告知系辦，以便提至課程委員會報備。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3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33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>
            <a:extLst>
              <a:ext uri="{FF2B5EF4-FFF2-40B4-BE49-F238E27FC236}">
                <a16:creationId xmlns:a16="http://schemas.microsoft.com/office/drawing/2014/main" id="{1E5DFA36-8D1D-4F7D-85A6-89A50664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Q&amp;A</a:t>
            </a:r>
            <a:br>
              <a:rPr lang="en-US" altLang="zh-TW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</a:br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實習期間</a:t>
            </a:r>
            <a:br>
              <a:rPr lang="en-US" altLang="zh-TW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</a:br>
            <a:r>
              <a:rPr lang="zh-TW" altLang="en-US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畢業</a:t>
            </a: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54CA5FF3-49F0-4FD3-AB69-7B77F5C76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441163"/>
              </p:ext>
            </p:extLst>
          </p:nvPr>
        </p:nvGraphicFramePr>
        <p:xfrm>
          <a:off x="3474720" y="696468"/>
          <a:ext cx="8331200" cy="5455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09107">
                  <a:extLst>
                    <a:ext uri="{9D8B030D-6E8A-4147-A177-3AD203B41FA5}">
                      <a16:colId xmlns:a16="http://schemas.microsoft.com/office/drawing/2014/main" val="220964522"/>
                    </a:ext>
                  </a:extLst>
                </a:gridCol>
                <a:gridCol w="5222093">
                  <a:extLst>
                    <a:ext uri="{9D8B030D-6E8A-4147-A177-3AD203B41FA5}">
                      <a16:colId xmlns:a16="http://schemas.microsoft.com/office/drawing/2014/main" val="2320732084"/>
                    </a:ext>
                  </a:extLst>
                </a:gridCol>
              </a:tblGrid>
              <a:tr h="2143760"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Q6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：實習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期間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有沒有甚麼規範或是要求？</a:t>
                      </a:r>
                      <a:endParaRPr lang="zh-TW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A6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：原則上是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3-6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月，至少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11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週，每周至少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3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天。但實習期間主要還是以實習單位要求為主，並請同學考量時間與下學期課程狀況與實習單位討論決定。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  <a:p>
                      <a:pPr marL="536575" marR="0" lvl="0" indent="15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先前聯繫過程，有實習單位希望能提早從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1-2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月開始至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6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月底結束，這部分就請同學自行考量是否可以配合。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  <a:p>
                      <a:pPr marL="536575" marR="0" lvl="0" indent="15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最終，還是以同學與實習單位簽署的個別實習計畫書簽署之內容進行實習。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46825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Q7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：是否保證未來可以直接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轉正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？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A7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：此部分是課程期待，但還是由實習單位決定是否有職缺，或是同學實習後表現以及對於未來規劃而定。若有轉正意願，可以於實習期間與實習單位討論。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774248"/>
                  </a:ext>
                </a:extLst>
              </a:tr>
              <a:tr h="529263">
                <a:tc>
                  <a:txBody>
                    <a:bodyPr/>
                    <a:lstStyle/>
                    <a:p>
                      <a:pPr marL="538163" marR="0" lvl="0" indent="-5381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Q8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：實習期間可以申請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棄修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嗎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6575" marR="0" lvl="0" indent="-536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A8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：原則上請依照個別實習計畫書內容實習，如實習期間想要棄修，可以提出，但是否會影響後續職涯發展，請審慎考量。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11310"/>
                  </a:ext>
                </a:extLst>
              </a:tr>
              <a:tr h="387531">
                <a:tc>
                  <a:txBody>
                    <a:bodyPr/>
                    <a:lstStyle/>
                    <a:p>
                      <a:pPr marL="630238" marR="0" lvl="0" indent="-6302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Q9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：想要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準時離校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拿畢業證書，要注意甚麼？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0238" marR="0" lvl="0" indent="-6302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dirty="0" err="1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A9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芫荽 0.94" pitchFamily="2" charset="-120"/>
                          <a:ea typeface="芫荽 0.94" pitchFamily="2" charset="-120"/>
                          <a:cs typeface="芫荽 0.94" pitchFamily="2" charset="-120"/>
                        </a:rPr>
                        <a:t>：實習結束後請盡快繳交實習報告，同時請實習單位回傳評量表，以便請老師盡快送成績。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芫荽 0.94" pitchFamily="2" charset="-120"/>
                        <a:ea typeface="芫荽 0.94" pitchFamily="2" charset="-120"/>
                        <a:cs typeface="芫荽 0.94" pitchFamily="2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04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475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474A7FC5-56F0-4FE3-8383-04EE92963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pic>
        <p:nvPicPr>
          <p:cNvPr id="5" name="圖片 4" descr="工作">
            <a:extLst>
              <a:ext uri="{FF2B5EF4-FFF2-40B4-BE49-F238E27FC236}">
                <a16:creationId xmlns:a16="http://schemas.microsoft.com/office/drawing/2014/main" id="{BC829010-59E7-4B6E-AE76-EEE7D0ED0D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DE6BEBC3-6A99-4A53-9835-9875E0841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F6083A9-53C1-4358-80D7-727411C12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3636772"/>
            <a:ext cx="7315200" cy="2130552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如有問題，請洽系辦政新助教</a:t>
            </a:r>
            <a:endParaRPr lang="en-US" altLang="zh-TW" b="1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  <a:p>
            <a:pPr rtl="0"/>
            <a:r>
              <a:rPr lang="zh-TW" altLang="en-US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連絡電話：</a:t>
            </a:r>
            <a:r>
              <a:rPr lang="en-US" altLang="zh-TW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02-86741111</a:t>
            </a:r>
            <a:r>
              <a:rPr lang="zh-TW" altLang="en-US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分機</a:t>
            </a:r>
            <a:r>
              <a:rPr lang="en-US" altLang="zh-TW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67412</a:t>
            </a:r>
          </a:p>
          <a:p>
            <a:pPr rtl="0"/>
            <a:r>
              <a:rPr lang="zh-TW" altLang="en-US" b="1" dirty="0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電子郵件信箱：</a:t>
            </a:r>
            <a:r>
              <a:rPr lang="en-US" altLang="zh-TW" b="1" dirty="0" err="1">
                <a:latin typeface="芫荽 0.94" pitchFamily="2" charset="-120"/>
                <a:ea typeface="芫荽 0.94" pitchFamily="2" charset="-120"/>
                <a:cs typeface="芫荽 0.94" pitchFamily="2" charset="-120"/>
              </a:rPr>
              <a:t>shin@gm.ntpu.edu.tw</a:t>
            </a:r>
            <a:endParaRPr lang="zh-TW" altLang="en-US" b="1" dirty="0">
              <a:latin typeface="芫荽 0.94" pitchFamily="2" charset="-120"/>
              <a:ea typeface="芫荽 0.94" pitchFamily="2" charset="-120"/>
              <a:cs typeface="芫荽 0.94" pitchFamily="2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1006911-EDB8-4CDF-AEAA-A3FA06085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816944"/>
      </p:ext>
    </p:extLst>
  </p:cSld>
  <p:clrMapOvr>
    <a:masterClrMapping/>
  </p:clrMapOvr>
</p:sld>
</file>

<file path=ppt/theme/theme1.xml><?xml version="1.0" encoding="utf-8"?>
<a:theme xmlns:a="http://schemas.openxmlformats.org/drawingml/2006/main" name="框架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77E783-5AB8-45E6-9E56-AE40075231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541854-87B3-4953-A183-EF3BD285377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DFB9BFA2-1FA5-44A1-B975-10D6BF58EC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架構設計</Template>
  <TotalTime>1020</TotalTime>
  <Words>1722</Words>
  <Application>Microsoft Office PowerPoint</Application>
  <PresentationFormat>寬螢幕</PresentationFormat>
  <Paragraphs>106</Paragraphs>
  <Slides>13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芫荽 0.94</vt:lpstr>
      <vt:lpstr>微軟正黑體</vt:lpstr>
      <vt:lpstr>Corbel</vt:lpstr>
      <vt:lpstr>Wingdings 2</vt:lpstr>
      <vt:lpstr>框架</vt:lpstr>
      <vt:lpstr>不動產與城鄉環境 職場實習 課程說明會</vt:lpstr>
      <vt:lpstr>介紹內容</vt:lpstr>
      <vt:lpstr>課程開設背景</vt:lpstr>
      <vt:lpstr>課程目的</vt:lpstr>
      <vt:lpstr>注意事項</vt:lpstr>
      <vt:lpstr>作業流程</vt:lpstr>
      <vt:lpstr>擬修課同學作業程序</vt:lpstr>
      <vt:lpstr>擬修課同學作業程序</vt:lpstr>
      <vt:lpstr>擬修課同學作業程序</vt:lpstr>
      <vt:lpstr>擬修課同學作業程序</vt:lpstr>
      <vt:lpstr>Q&amp;A 個別實習計畫書</vt:lpstr>
      <vt:lpstr>Q&amp;A 實習期間 畢業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不動產與城鄉環境職場實習說明會</dc:title>
  <dc:creator>SHIN</dc:creator>
  <cp:lastModifiedBy>SHIN</cp:lastModifiedBy>
  <cp:revision>33</cp:revision>
  <dcterms:created xsi:type="dcterms:W3CDTF">2023-09-24T13:15:18Z</dcterms:created>
  <dcterms:modified xsi:type="dcterms:W3CDTF">2024-09-30T03:12:47Z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