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80" r:id="rId18"/>
    <p:sldId id="273" r:id="rId19"/>
    <p:sldId id="281" r:id="rId20"/>
    <p:sldId id="275" r:id="rId21"/>
    <p:sldId id="282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深色樣式 1 - 輔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3" autoAdjust="0"/>
    <p:restoredTop sz="94660"/>
  </p:normalViewPr>
  <p:slideViewPr>
    <p:cSldViewPr snapToGrid="0">
      <p:cViewPr varScale="1">
        <p:scale>
          <a:sx n="65" d="100"/>
          <a:sy n="65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702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alphaModFix amt="36000"/>
            <a:lum/>
          </a:blip>
          <a:srcRect/>
          <a:stretch>
            <a:fillRect t="-1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0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683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0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818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01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53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4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34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53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265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96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A06D3-1AD4-40B2-855F-9EF02FEE449E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60051-812E-432A-9160-F8C783E9C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20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43879" y="704920"/>
            <a:ext cx="9144000" cy="2387600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國立臺北大學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/>
            </a:r>
            <a:b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不動產與城鄉環境學系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603513" y="3204472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6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學士班</a:t>
            </a:r>
            <a:endParaRPr lang="en-US" altLang="zh-TW" sz="60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6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群組課程說明會</a:t>
            </a:r>
          </a:p>
        </p:txBody>
      </p:sp>
    </p:spTree>
    <p:extLst>
      <p:ext uri="{BB962C8B-B14F-4D97-AF65-F5344CB8AC3E}">
        <p14:creationId xmlns:p14="http://schemas.microsoft.com/office/powerpoint/2010/main" val="269803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0" y="365126"/>
            <a:ext cx="10515600" cy="1050720"/>
          </a:xfrm>
        </p:spPr>
        <p:txBody>
          <a:bodyPr/>
          <a:lstStyle/>
          <a:p>
            <a:pPr algn="ctr"/>
            <a:r>
              <a:rPr lang="en-US" altLang="zh-TW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109</a:t>
            </a:r>
            <a:r>
              <a:rPr lang="zh-TW" altLang="en-US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學年度群組說明會流程</a:t>
            </a:r>
            <a:endParaRPr lang="zh-TW" altLang="en-US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7864" y="1327355"/>
            <a:ext cx="10515600" cy="510294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TW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13:50-14:05</a:t>
            </a:r>
            <a:r>
              <a:rPr lang="zh-TW" altLang="en-US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開放連線加入會議室</a:t>
            </a:r>
            <a:endParaRPr lang="en-US" altLang="zh-TW" sz="2000" dirty="0" smtClean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TW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14:05-14:10</a:t>
            </a:r>
            <a:r>
              <a:rPr lang="zh-TW" altLang="en-US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主任開場</a:t>
            </a:r>
            <a:endParaRPr lang="en-US" altLang="zh-TW" sz="2000" dirty="0" smtClean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TW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14:10-14:55</a:t>
            </a:r>
            <a:r>
              <a:rPr lang="zh-TW" altLang="en-US" sz="20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群組說明會介紹</a:t>
            </a:r>
            <a:endParaRPr lang="en-US" altLang="zh-TW" sz="2000" dirty="0" smtClean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系課程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架構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彭建文</a:t>
            </a: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主任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法制與政策群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劉維真</a:t>
            </a: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老師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規劃與治理群</a:t>
            </a:r>
            <a:r>
              <a:rPr lang="zh-TW" altLang="en-US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邱啟新老師</a:t>
            </a:r>
            <a:endParaRPr lang="en-US" altLang="zh-TW" sz="18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經營與管理群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游舜德老師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測量與空間資訊群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陳國華</a:t>
            </a: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老師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保育與防災群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顧嘉安</a:t>
            </a: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老師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國際化群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 </a:t>
            </a:r>
            <a:r>
              <a:rPr lang="en-US" altLang="zh-TW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1800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游舜德老師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524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1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一貫修讀學、碩士學位</a:t>
            </a:r>
            <a:r>
              <a:rPr lang="en-US" altLang="zh-TW" sz="1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(4+1)</a:t>
            </a:r>
            <a:r>
              <a:rPr lang="zh-TW" altLang="en-US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介紹 </a:t>
            </a:r>
            <a:r>
              <a:rPr lang="en-US" altLang="zh-TW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18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彭建文</a:t>
            </a:r>
            <a:r>
              <a:rPr lang="zh-TW" altLang="en-US" sz="1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主任</a:t>
            </a:r>
            <a:endParaRPr lang="en-US" altLang="zh-TW" sz="18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TW" sz="20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14:55</a:t>
            </a:r>
            <a:r>
              <a:rPr lang="zh-TW" altLang="en-US" sz="2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～開放</a:t>
            </a:r>
            <a:r>
              <a:rPr lang="zh-TW" altLang="en-US" sz="2000" b="1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提問  </a:t>
            </a:r>
            <a:endParaRPr lang="en-US" altLang="zh-TW" sz="20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zh-TW" sz="2000" dirty="0" smtClean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539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63918" y="209320"/>
            <a:ext cx="1268896" cy="5479084"/>
          </a:xfrm>
        </p:spPr>
        <p:txBody>
          <a:bodyPr vert="eaVert">
            <a:normAutofit fontScale="90000"/>
          </a:bodyPr>
          <a:lstStyle/>
          <a:p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國立臺北大學教學理念</a:t>
            </a:r>
          </a:p>
        </p:txBody>
      </p:sp>
      <p:grpSp>
        <p:nvGrpSpPr>
          <p:cNvPr id="4" name="群組 3"/>
          <p:cNvGrpSpPr>
            <a:grpSpLocks/>
          </p:cNvGrpSpPr>
          <p:nvPr/>
        </p:nvGrpSpPr>
        <p:grpSpPr bwMode="auto">
          <a:xfrm>
            <a:off x="317813" y="275422"/>
            <a:ext cx="10587037" cy="6370638"/>
            <a:chOff x="250825" y="700650"/>
            <a:chExt cx="8497888" cy="5319150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1691987" y="700650"/>
              <a:ext cx="6912738" cy="927836"/>
            </a:xfrm>
            <a:prstGeom prst="flowChartExtra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zh-TW" altLang="zh-TW" b="1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971321" y="1033346"/>
              <a:ext cx="4389748" cy="59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000" b="1" dirty="0">
                  <a:solidFill>
                    <a:srgbClr val="FFFF00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成為亞太地區培育公私部門治理及</a:t>
              </a:r>
              <a:endParaRPr lang="en-US" altLang="zh-TW" sz="20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  <a:p>
              <a:pPr algn="ctr" eaLnBrk="1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000" b="1" dirty="0">
                  <a:solidFill>
                    <a:srgbClr val="FFFF00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社會科學領域專業人才的國際性知名大學</a:t>
              </a:r>
              <a:endParaRPr lang="en-US" altLang="zh-TW" sz="2000" b="1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691987" y="2780328"/>
              <a:ext cx="1727866" cy="433431"/>
            </a:xfrm>
            <a:prstGeom prst="rect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專業</a:t>
              </a: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3492485" y="2780328"/>
              <a:ext cx="1655234" cy="433431"/>
            </a:xfrm>
            <a:prstGeom prst="rect">
              <a:avLst/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人際</a:t>
              </a: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5217802" y="2780328"/>
              <a:ext cx="1730414" cy="433431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倫理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7019573" y="2780328"/>
              <a:ext cx="1657782" cy="43343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國際觀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763344" y="3213759"/>
              <a:ext cx="649861" cy="2662889"/>
            </a:xfrm>
            <a:prstGeom prst="upArrowCallout">
              <a:avLst>
                <a:gd name="adj1" fmla="val 25000"/>
                <a:gd name="adj2" fmla="val 25000"/>
                <a:gd name="adj3" fmla="val 68378"/>
                <a:gd name="adj4" fmla="val 66667"/>
              </a:avLst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創意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思考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與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問題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解決</a:t>
              </a: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2555920" y="3213759"/>
              <a:ext cx="647313" cy="2662889"/>
            </a:xfrm>
            <a:prstGeom prst="upArrowCallout">
              <a:avLst>
                <a:gd name="adj1" fmla="val 25000"/>
                <a:gd name="adj2" fmla="val 25000"/>
                <a:gd name="adj3" fmla="val 68546"/>
                <a:gd name="adj4" fmla="val 66667"/>
              </a:avLst>
            </a:prstGeom>
            <a:solidFill>
              <a:srgbClr val="CC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綜合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統整</a:t>
              </a:r>
            </a:p>
          </p:txBody>
        </p:sp>
        <p:sp>
          <p:nvSpPr>
            <p:cNvPr id="13" name="AutoShape 14"/>
            <p:cNvSpPr>
              <a:spLocks noChangeArrowheads="1"/>
            </p:cNvSpPr>
            <p:nvPr/>
          </p:nvSpPr>
          <p:spPr bwMode="auto">
            <a:xfrm>
              <a:off x="8027495" y="3213759"/>
              <a:ext cx="648587" cy="2662889"/>
            </a:xfrm>
            <a:prstGeom prst="upArrowCallout">
              <a:avLst>
                <a:gd name="adj1" fmla="val 25000"/>
                <a:gd name="adj2" fmla="val 25000"/>
                <a:gd name="adj3" fmla="val 68546"/>
                <a:gd name="adj4" fmla="val 66667"/>
              </a:avLst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跨界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合作</a:t>
              </a:r>
            </a:p>
          </p:txBody>
        </p:sp>
        <p:sp>
          <p:nvSpPr>
            <p:cNvPr id="14" name="AutoShape 15"/>
            <p:cNvSpPr>
              <a:spLocks noChangeArrowheads="1"/>
            </p:cNvSpPr>
            <p:nvPr/>
          </p:nvSpPr>
          <p:spPr bwMode="auto">
            <a:xfrm>
              <a:off x="3563842" y="3213759"/>
              <a:ext cx="649861" cy="2662889"/>
            </a:xfrm>
            <a:prstGeom prst="upArrowCallout">
              <a:avLst>
                <a:gd name="adj1" fmla="val 25000"/>
                <a:gd name="adj2" fmla="val 25000"/>
                <a:gd name="adj3" fmla="val 68378"/>
                <a:gd name="adj4" fmla="val 66667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zh-TW" sz="2400" b="1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溝通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協調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zh-TW" sz="2400" b="1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auto">
            <a:xfrm>
              <a:off x="4356418" y="3213759"/>
              <a:ext cx="575955" cy="2662889"/>
            </a:xfrm>
            <a:prstGeom prst="upArrowCallout">
              <a:avLst>
                <a:gd name="adj1" fmla="val 25000"/>
                <a:gd name="adj2" fmla="val 25000"/>
                <a:gd name="adj3" fmla="val 77043"/>
                <a:gd name="adj4" fmla="val 66667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團隊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合作</a:t>
              </a:r>
            </a:p>
          </p:txBody>
        </p:sp>
        <p:sp>
          <p:nvSpPr>
            <p:cNvPr id="16" name="AutoShape 17"/>
            <p:cNvSpPr>
              <a:spLocks noChangeArrowheads="1"/>
            </p:cNvSpPr>
            <p:nvPr/>
          </p:nvSpPr>
          <p:spPr bwMode="auto">
            <a:xfrm>
              <a:off x="5364339" y="3213759"/>
              <a:ext cx="647313" cy="2662889"/>
            </a:xfrm>
            <a:prstGeom prst="upArrowCallout">
              <a:avLst>
                <a:gd name="adj1" fmla="val 25000"/>
                <a:gd name="adj2" fmla="val 25000"/>
                <a:gd name="adj3" fmla="val 68546"/>
                <a:gd name="adj4" fmla="val 66667"/>
              </a:avLst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誠信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正直</a:t>
              </a:r>
            </a:p>
          </p:txBody>
        </p:sp>
        <p:sp>
          <p:nvSpPr>
            <p:cNvPr id="17" name="AutoShape 18"/>
            <p:cNvSpPr>
              <a:spLocks noChangeArrowheads="1"/>
            </p:cNvSpPr>
            <p:nvPr/>
          </p:nvSpPr>
          <p:spPr bwMode="auto">
            <a:xfrm>
              <a:off x="6083009" y="3213759"/>
              <a:ext cx="649861" cy="2662889"/>
            </a:xfrm>
            <a:prstGeom prst="upArrowCallout">
              <a:avLst>
                <a:gd name="adj1" fmla="val 25000"/>
                <a:gd name="adj2" fmla="val 25000"/>
                <a:gd name="adj3" fmla="val 68378"/>
                <a:gd name="adj4" fmla="val 66667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尊重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自省</a:t>
              </a:r>
            </a:p>
          </p:txBody>
        </p:sp>
        <p:sp>
          <p:nvSpPr>
            <p:cNvPr id="18" name="AutoShape 19"/>
            <p:cNvSpPr>
              <a:spLocks noChangeArrowheads="1"/>
            </p:cNvSpPr>
            <p:nvPr/>
          </p:nvSpPr>
          <p:spPr bwMode="auto">
            <a:xfrm>
              <a:off x="7236194" y="3213759"/>
              <a:ext cx="647313" cy="2662889"/>
            </a:xfrm>
            <a:prstGeom prst="upArrowCallout">
              <a:avLst>
                <a:gd name="adj1" fmla="val 25000"/>
                <a:gd name="adj2" fmla="val 25000"/>
                <a:gd name="adj3" fmla="val 68546"/>
                <a:gd name="adj4" fmla="val 6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多元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關懷</a:t>
              </a: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250825" y="1267955"/>
              <a:ext cx="936564" cy="360530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800" b="1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 願景</a:t>
              </a: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250825" y="2565600"/>
              <a:ext cx="935290" cy="648159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 dirty="0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 四大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400" b="1" dirty="0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 素養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394813" y="4076647"/>
              <a:ext cx="719944" cy="194315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王漢宗顏楷體繁" pitchFamily="2" charset="-120"/>
                  <a:ea typeface="王漢宗顏楷體繁" pitchFamily="2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8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八大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8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核心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TW" altLang="en-US" sz="2800" b="1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能力</a:t>
              </a:r>
            </a:p>
          </p:txBody>
        </p:sp>
        <p:grpSp>
          <p:nvGrpSpPr>
            <p:cNvPr id="22" name="Group 31"/>
            <p:cNvGrpSpPr>
              <a:grpSpLocks/>
            </p:cNvGrpSpPr>
            <p:nvPr/>
          </p:nvGrpSpPr>
          <p:grpSpPr bwMode="auto">
            <a:xfrm>
              <a:off x="307975" y="1874838"/>
              <a:ext cx="8440738" cy="708025"/>
              <a:chOff x="148" y="1207"/>
              <a:chExt cx="5317" cy="403"/>
            </a:xfrm>
          </p:grpSpPr>
          <p:grpSp>
            <p:nvGrpSpPr>
              <p:cNvPr id="23" name="Group 32"/>
              <p:cNvGrpSpPr>
                <a:grpSpLocks/>
              </p:cNvGrpSpPr>
              <p:nvPr/>
            </p:nvGrpSpPr>
            <p:grpSpPr bwMode="auto">
              <a:xfrm>
                <a:off x="1111" y="1207"/>
                <a:ext cx="4354" cy="403"/>
                <a:chOff x="1111" y="1207"/>
                <a:chExt cx="4354" cy="403"/>
              </a:xfrm>
            </p:grpSpPr>
            <p:sp>
              <p:nvSpPr>
                <p:cNvPr id="25" name="Rectangle 33"/>
                <p:cNvSpPr>
                  <a:spLocks noChangeArrowheads="1"/>
                </p:cNvSpPr>
                <p:nvPr/>
              </p:nvSpPr>
              <p:spPr bwMode="auto">
                <a:xfrm>
                  <a:off x="1111" y="1207"/>
                  <a:ext cx="4354" cy="403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5pPr>
                  <a:lvl6pPr marL="25146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6pPr>
                  <a:lvl7pPr marL="29718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7pPr>
                  <a:lvl8pPr marL="34290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8pPr>
                  <a:lvl9pPr marL="38862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zh-TW" altLang="en-US" b="1">
                    <a:solidFill>
                      <a:schemeClr val="tx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</a:endParaRPr>
                </a:p>
              </p:txBody>
            </p:sp>
            <p:sp>
              <p:nvSpPr>
                <p:cNvPr id="26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148" y="1207"/>
                  <a:ext cx="4317" cy="3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6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4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5pPr>
                  <a:lvl6pPr marL="25146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6pPr>
                  <a:lvl7pPr marL="29718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7pPr>
                  <a:lvl8pPr marL="34290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8pPr>
                  <a:lvl9pPr marL="3886200" indent="-228600" defTabSz="4572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80000"/>
                    <a:buFont typeface="Wingdings 3" pitchFamily="18" charset="2"/>
                    <a:buChar char=""/>
                    <a:defRPr sz="1200">
                      <a:solidFill>
                        <a:srgbClr val="404040"/>
                      </a:solidFill>
                      <a:latin typeface="王漢宗顏楷體繁" pitchFamily="2" charset="-120"/>
                      <a:ea typeface="王漢宗顏楷體繁" pitchFamily="2" charset="-12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  <a:defRPr/>
                  </a:pPr>
                  <a:r>
                    <a:rPr lang="zh-TW" altLang="en-US" sz="2000" b="1" dirty="0">
                      <a:solidFill>
                        <a:schemeClr val="tx1"/>
                      </a:solidFill>
                      <a:latin typeface="Yu Gothic UI Semibold" panose="020B0700000000000000" pitchFamily="34" charset="-128"/>
                      <a:ea typeface="Yu Gothic UI Semibold" panose="020B0700000000000000" pitchFamily="34" charset="-128"/>
                    </a:rPr>
                    <a:t>培育兼具跨界專業核心能力、人文社會關懷、現代科技素養與國際移動之世界公民</a:t>
                  </a:r>
                  <a:endParaRPr lang="en-US" altLang="zh-TW" sz="2000" b="1" dirty="0">
                    <a:solidFill>
                      <a:schemeClr val="tx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</a:endParaRPr>
                </a:p>
              </p:txBody>
            </p:sp>
          </p:grpSp>
          <p:sp>
            <p:nvSpPr>
              <p:cNvPr id="24" name="Rectangle 35"/>
              <p:cNvSpPr>
                <a:spLocks noChangeArrowheads="1"/>
              </p:cNvSpPr>
              <p:nvPr/>
            </p:nvSpPr>
            <p:spPr bwMode="auto">
              <a:xfrm>
                <a:off x="148" y="1262"/>
                <a:ext cx="590" cy="227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6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4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5pPr>
                <a:lvl6pPr marL="2514600" indent="-228600" defTabSz="4572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6pPr>
                <a:lvl7pPr marL="2971800" indent="-228600" defTabSz="4572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7pPr>
                <a:lvl8pPr marL="3429000" indent="-228600" defTabSz="4572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8pPr>
                <a:lvl9pPr marL="3886200" indent="-228600" defTabSz="4572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itchFamily="18" charset="2"/>
                  <a:buChar char=""/>
                  <a:defRPr sz="1200">
                    <a:solidFill>
                      <a:srgbClr val="404040"/>
                    </a:solidFill>
                    <a:latin typeface="王漢宗顏楷體繁" pitchFamily="2" charset="-120"/>
                    <a:ea typeface="王漢宗顏楷體繁" pitchFamily="2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zh-TW" altLang="en-US" sz="2800" b="1">
                    <a:solidFill>
                      <a:schemeClr val="tx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</a:rPr>
                  <a:t>目標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918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585014" y="268955"/>
            <a:ext cx="1268896" cy="5479084"/>
          </a:xfrm>
        </p:spPr>
        <p:txBody>
          <a:bodyPr vert="eaVert">
            <a:normAutofit fontScale="90000"/>
          </a:bodyPr>
          <a:lstStyle/>
          <a:p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本系學生八大核心能力</a:t>
            </a:r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4" y="258417"/>
            <a:ext cx="9674225" cy="623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70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學士班教育目標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/>
            </a:r>
            <a:b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</a:t>
            </a:r>
            <a:r>
              <a:rPr lang="en-US" altLang="zh-TW" b="1" dirty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-</a:t>
            </a:r>
            <a:r>
              <a:rPr lang="zh-TW" altLang="en-US" b="1" dirty="0">
                <a:solidFill>
                  <a:srgbClr val="7030A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培養就業及進修之基礎專業能力</a:t>
            </a:r>
            <a:endParaRPr lang="zh-TW" altLang="en-US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8150" y="1816285"/>
            <a:ext cx="11525250" cy="4351338"/>
          </a:xfrm>
        </p:spPr>
        <p:txBody>
          <a:bodyPr>
            <a:normAutofit/>
          </a:bodyPr>
          <a:lstStyle/>
          <a:p>
            <a:pPr marL="814388" indent="-814388"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一、提供紮實的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基礎知識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，以及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強調理論與實務之結合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，灌輸學生涵蓋不動產與城鄉環境各領域之基礎知識</a:t>
            </a:r>
          </a:p>
          <a:p>
            <a:pPr marL="814388" indent="-814388"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二、培養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考取各種專業證照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國家考試與未來升學進修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，以及跨領域知識與工具應用之能力</a:t>
            </a:r>
          </a:p>
          <a:p>
            <a:pPr marL="814388" indent="-814388"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三、藉由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實務課程與操作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過程，培養學生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溝通協調與團隊合作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之能力，以因應未來就業市場工作之所需</a:t>
            </a:r>
          </a:p>
          <a:p>
            <a:pPr marL="814388" indent="-814388"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四、本系透過課程設計培養學生對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社會觀察力</a:t>
            </a:r>
            <a:r>
              <a:rPr lang="zh-TW" altLang="en-US" sz="32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，啟發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學生對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公共事務參與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興趣</a:t>
            </a:r>
          </a:p>
          <a:p>
            <a:endParaRPr lang="zh-TW" altLang="en-US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240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983"/>
          </a:xfrm>
        </p:spPr>
        <p:txBody>
          <a:bodyPr/>
          <a:lstStyle/>
          <a:p>
            <a:pPr algn="ctr"/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課程結構</a:t>
            </a:r>
            <a:r>
              <a:rPr lang="en-US" altLang="zh-TW" b="1" dirty="0">
                <a:latin typeface="+mn-lt"/>
                <a:ea typeface="Yu Gothic UI Semibold" panose="020B0700000000000000" pitchFamily="34" charset="-128"/>
              </a:rPr>
              <a:t>Ⅰ</a:t>
            </a:r>
            <a:endParaRPr lang="zh-TW" altLang="en-US" b="1" dirty="0">
              <a:latin typeface="+mn-lt"/>
              <a:ea typeface="Yu Gothic UI Semibold" panose="020B0700000000000000" pitchFamily="34" charset="-128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199" y="1428060"/>
            <a:ext cx="11469757" cy="505139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108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學年度入學學生之</a:t>
            </a:r>
            <a:r>
              <a:rPr lang="zh-TW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課程規劃主要分為</a:t>
            </a:r>
            <a:r>
              <a:rPr lang="zh-TW" altLang="zh-TW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基礎專業課程</a:t>
            </a:r>
            <a:r>
              <a:rPr lang="zh-TW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zh-TW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</a:t>
            </a:r>
            <a:r>
              <a:rPr lang="zh-TW" altLang="en-US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選修</a:t>
            </a:r>
            <a:r>
              <a:rPr lang="zh-TW" altLang="zh-TW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</a:t>
            </a:r>
            <a:r>
              <a:rPr lang="zh-TW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zh-TW" sz="3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一般選修</a:t>
            </a:r>
            <a:r>
              <a:rPr lang="zh-TW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等三部分，畢業學分（含校訂必修）</a:t>
            </a:r>
            <a:r>
              <a:rPr lang="zh-TW" altLang="zh-TW" sz="32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共計</a:t>
            </a:r>
            <a:r>
              <a:rPr lang="en-US" altLang="zh-TW" sz="32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134</a:t>
            </a:r>
            <a:r>
              <a:rPr lang="zh-TW" altLang="en-US" sz="32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，開放選修外系（含共同選修，不含通識）課程</a:t>
            </a:r>
            <a:r>
              <a:rPr lang="zh-TW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en-US" altLang="zh-TW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</a:t>
            </a:r>
            <a:r>
              <a:rPr lang="zh-TW" altLang="en-US" sz="32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學分。</a:t>
            </a:r>
            <a:endParaRPr lang="en-US" altLang="zh-TW" sz="32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基礎專業課程：以建立學生在不動產與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城鄉環境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概念及對未來就業與升學之基本認識為目的，主要集中於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1-2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年級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群組選修課程：培養學生專業能力，依本系發展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分為六大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群組，供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3-4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年級同學依興趣、研究、就業等方向自行選擇修課，至少修習完成一個群組課程方可畢業，其他群組課程則可依個人興趣單科選修，視為選修學分。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一般選修課程：本系另開設各領域相關之選修課程，提供學生自行選修，以補充專業基礎知識及滿足多元興趣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</a:t>
            </a:r>
            <a:endParaRPr lang="zh-TW" altLang="en-US" sz="26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ct val="100000"/>
              </a:lnSpc>
            </a:pPr>
            <a:endParaRPr lang="zh-TW" altLang="en-US" sz="32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9387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90825" indent="-2790825" algn="ctr" eaLnBrk="1" hangingPunct="1">
              <a:defRPr/>
            </a:pP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課程結構</a:t>
            </a:r>
            <a:r>
              <a:rPr lang="en-US" altLang="zh-TW" b="1" dirty="0">
                <a:latin typeface="+mn-lt"/>
                <a:ea typeface="Yu Gothic UI Semibold" panose="020B0700000000000000" pitchFamily="34" charset="-128"/>
              </a:rPr>
              <a:t>Ⅱ</a:t>
            </a:r>
            <a:endParaRPr lang="zh-TW" altLang="en-US" b="1" dirty="0">
              <a:latin typeface="+mn-lt"/>
              <a:ea typeface="Yu Gothic UI Semibold" panose="020B0700000000000000" pitchFamily="34" charset="-128"/>
            </a:endParaRPr>
          </a:p>
        </p:txBody>
      </p:sp>
      <p:graphicFrame>
        <p:nvGraphicFramePr>
          <p:cNvPr id="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3485"/>
              </p:ext>
            </p:extLst>
          </p:nvPr>
        </p:nvGraphicFramePr>
        <p:xfrm>
          <a:off x="275166" y="1480076"/>
          <a:ext cx="11747501" cy="4752000"/>
        </p:xfrm>
        <a:graphic>
          <a:graphicData uri="http://schemas.openxmlformats.org/drawingml/2006/table">
            <a:tbl>
              <a:tblPr/>
              <a:tblGrid>
                <a:gridCol w="1003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0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1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6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29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區分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類別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學生應修學分數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比例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備註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校共同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必修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語文通識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8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8/134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大一國文、外文</a:t>
                      </a:r>
                      <a:endParaRPr kumimoji="1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向度通識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16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16/134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依通識中心規定向度修課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專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課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程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基礎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必修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61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61/134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102-108</a:t>
                      </a: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學年度入學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者</a:t>
                      </a:r>
                      <a:endParaRPr kumimoji="1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群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組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程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經營與管理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任擇一組完整修習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餘可依興趣選修個別科目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測量與空間資訊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規劃與治理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保育與防災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法制與政策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國際化</a:t>
                      </a:r>
                      <a:r>
                        <a:rPr kumimoji="1" lang="en-US" altLang="zh-TW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新增</a:t>
                      </a:r>
                      <a:r>
                        <a:rPr kumimoji="1" lang="en-US" altLang="zh-TW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)</a:t>
                      </a: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10/134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102159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一般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選修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39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  <a:cs typeface="Times New Roman" pitchFamily="18" charset="0"/>
                        </a:rPr>
                        <a:t>39/134</a:t>
                      </a:r>
                      <a:endParaRPr kumimoji="1" lang="en-US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含外系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16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學分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不含通識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)</a:t>
                      </a:r>
                    </a:p>
                  </a:txBody>
                  <a:tcPr marL="91436" marR="91436" marT="30034" marB="300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02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</a:t>
            </a:r>
            <a:r>
              <a:rPr lang="en-US" altLang="zh-TW" b="1" dirty="0">
                <a:latin typeface="+mn-lt"/>
                <a:ea typeface="Yu Gothic UI Semibold" panose="020B0700000000000000" pitchFamily="34" charset="-128"/>
              </a:rPr>
              <a:t>Ⅰ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—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基礎必修課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4135" y="1398104"/>
            <a:ext cx="11442059" cy="4626459"/>
          </a:xfrm>
        </p:spPr>
        <p:txBody>
          <a:bodyPr/>
          <a:lstStyle/>
          <a:p>
            <a:pPr indent="127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p"/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綜合性的基礎學科，共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18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科，計</a:t>
            </a:r>
            <a:r>
              <a:rPr lang="en-US" altLang="zh-TW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61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</a:t>
            </a:r>
            <a:endParaRPr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indent="127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p"/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本系學生應具備之基礎知識</a:t>
            </a:r>
          </a:p>
          <a:p>
            <a:pPr indent="127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p"/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綜合應用與學習成果展現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—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不動產與城鄉環境專題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（四年級）</a:t>
            </a:r>
          </a:p>
          <a:p>
            <a:pPr>
              <a:lnSpc>
                <a:spcPct val="100000"/>
              </a:lnSpc>
            </a:pPr>
            <a:endParaRPr lang="zh-TW" altLang="en-US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graphicFrame>
        <p:nvGraphicFramePr>
          <p:cNvPr id="4" name="Group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443427"/>
              </p:ext>
            </p:extLst>
          </p:nvPr>
        </p:nvGraphicFramePr>
        <p:xfrm>
          <a:off x="331429" y="2812265"/>
          <a:ext cx="11536105" cy="385861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868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年級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108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學年度入學者 基礎必修科目（學分數）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一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經濟學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(6)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、都市計畫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(6)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、民法概要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(6)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、測量學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含實習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)(3)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、統計學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(4)</a:t>
                      </a:r>
                      <a:r>
                        <a:rPr kumimoji="1" lang="zh-TW" alt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</a:t>
                      </a:r>
                      <a:endParaRPr kumimoji="1" lang="en-US" altLang="zh-TW" sz="26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建築學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概論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endParaRPr kumimoji="1" lang="en-US" altLang="zh-TW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二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土地法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(4)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、土地經濟學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(4)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、地籍測量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含實習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)(3)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、都市土地使用及交通運輸計畫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(3)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、地理資訊系統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、環境規劃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endParaRPr kumimoji="1" lang="en-US" altLang="zh-TW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三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土地政策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(4)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、不動產估價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、不動產估價實務（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2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土地登記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、都市及區域計畫理論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(2)</a:t>
                      </a:r>
                      <a:endParaRPr kumimoji="1" lang="en-US" altLang="zh-TW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四</a:t>
                      </a:r>
                      <a:endParaRPr kumimoji="1" lang="zh-TW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不動產與城鄉環境專題</a:t>
                      </a:r>
                      <a:r>
                        <a:rPr kumimoji="1" lang="en-US" altLang="zh-TW" sz="2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(4)</a:t>
                      </a:r>
                      <a:endParaRPr kumimoji="1" lang="en-US" altLang="zh-TW" sz="2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  <a:cs typeface="Times New Roman" pitchFamily="18" charset="0"/>
                      </a:endParaRPr>
                    </a:p>
                  </a:txBody>
                  <a:tcPr marL="91441" marR="91441"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18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</a:t>
            </a:r>
            <a:r>
              <a:rPr lang="en-US" altLang="zh-TW" b="1" dirty="0">
                <a:latin typeface="+mn-lt"/>
                <a:ea typeface="Yu Gothic UI Semibold" panose="020B0700000000000000" pitchFamily="34" charset="-128"/>
              </a:rPr>
              <a:t>Ⅱ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—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群組選修課程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6835" y="1527451"/>
            <a:ext cx="11370365" cy="5060162"/>
          </a:xfrm>
        </p:spPr>
        <p:txBody>
          <a:bodyPr>
            <a:normAutofit/>
          </a:bodyPr>
          <a:lstStyle/>
          <a:p>
            <a:pPr marL="457200" indent="-457200">
              <a:lnSpc>
                <a:spcPts val="38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三年級開始可依個人興趣修習群組課程</a:t>
            </a:r>
          </a:p>
          <a:p>
            <a:pPr marL="457200" indent="-457200">
              <a:lnSpc>
                <a:spcPts val="38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五個群組：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法制與政策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規劃與治理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經營與管理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測量與空間資訊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保育與防災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新增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-457200">
              <a:lnSpc>
                <a:spcPts val="38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修習群組課程不需事先登記，可隨意跨群組選修課程，但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至少應修完</a:t>
            </a:r>
            <a:r>
              <a:rPr lang="en-US" altLang="zh-TW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個群組全部課程</a:t>
            </a:r>
            <a:r>
              <a:rPr lang="en-US" altLang="zh-TW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(10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</a:t>
            </a:r>
            <a:r>
              <a:rPr lang="en-US" altLang="zh-TW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方可畢業。主修群組外其他群組選修課程視為本系專業選修計入畢業學分。</a:t>
            </a:r>
          </a:p>
          <a:p>
            <a:pPr marL="528638" indent="-457200">
              <a:lnSpc>
                <a:spcPts val="38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群組課程屬於進階課程，各科均有先修課程之限制，將於選課系統備註欄中加註，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選課時務必考量自身基礎課程修習狀況斟酌選擇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</a:t>
            </a:r>
          </a:p>
          <a:p>
            <a:pPr>
              <a:lnSpc>
                <a:spcPts val="3800"/>
              </a:lnSpc>
            </a:pPr>
            <a:endParaRPr lang="zh-TW" altLang="en-US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929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法制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政策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4851" y="1467816"/>
            <a:ext cx="11068049" cy="5256834"/>
          </a:xfrm>
        </p:spPr>
        <p:txBody>
          <a:bodyPr>
            <a:normAutofit/>
          </a:bodyPr>
          <a:lstStyle/>
          <a:p>
            <a:pPr marL="722313" indent="-72231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81756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深入探討政府部門的土地行政內容：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土地登記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土地稅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土地重劃與徵收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，分科授課，突顯專業與專責</a:t>
            </a:r>
          </a:p>
          <a:p>
            <a:pPr marL="81756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重塑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地租與地稅理論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的應用價值：土地政策理論基礎的解構分析，發揮政府的公益價值</a:t>
            </a:r>
          </a:p>
          <a:p>
            <a:pPr marL="81756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計畫法規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的介紹與應用：瞭解現行土地利用計畫與行政法關聯性，於實際從事土地使用規劃時，亦能熟悉相關法令規定。</a:t>
            </a:r>
          </a:p>
          <a:p>
            <a:pPr marL="0" indent="0">
              <a:lnSpc>
                <a:spcPts val="3200"/>
              </a:lnSpc>
              <a:spcBef>
                <a:spcPts val="1800"/>
              </a:spcBef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專任：陳明燦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、李承嘉、黃</a:t>
            </a:r>
            <a:r>
              <a:rPr lang="zh-TW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健彰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、曾明遜、蔡玉娟、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劉維真</a:t>
            </a:r>
            <a:endParaRPr lang="en-US" altLang="zh-TW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兼任：林燕山</a:t>
            </a:r>
            <a:endParaRPr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2630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623796"/>
              </p:ext>
            </p:extLst>
          </p:nvPr>
        </p:nvGraphicFramePr>
        <p:xfrm>
          <a:off x="253862" y="160752"/>
          <a:ext cx="10393590" cy="6498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Visio" r:id="rId3" imgW="5238614" imgH="3778206" progId="Visio.Drawing.11">
                  <p:embed/>
                </p:oleObj>
              </mc:Choice>
              <mc:Fallback>
                <p:oleObj name="Visio" r:id="rId3" imgW="5238614" imgH="3778206" progId="Visio.Drawing.11">
                  <p:embed/>
                  <p:pic>
                    <p:nvPicPr>
                      <p:cNvPr id="3072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62" y="160752"/>
                        <a:ext cx="10393590" cy="6498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58372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法制與政策群組</a:t>
            </a:r>
          </a:p>
        </p:txBody>
      </p:sp>
    </p:spTree>
    <p:extLst>
      <p:ext uri="{BB962C8B-B14F-4D97-AF65-F5344CB8AC3E}">
        <p14:creationId xmlns:p14="http://schemas.microsoft.com/office/powerpoint/2010/main" val="750189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規劃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治理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467816"/>
            <a:ext cx="11044084" cy="4875834"/>
          </a:xfrm>
        </p:spPr>
        <p:txBody>
          <a:bodyPr>
            <a:normAutofit/>
          </a:bodyPr>
          <a:lstStyle/>
          <a:p>
            <a:pPr marL="722313" indent="-72231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72231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作為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都市計畫基礎課程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的擴充</a:t>
            </a:r>
          </a:p>
          <a:p>
            <a:pPr marL="72231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強化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都市規劃實務操作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基礎與進階訓練</a:t>
            </a:r>
          </a:p>
          <a:p>
            <a:pPr marL="72231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強化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都市分析方法與倫理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</a:t>
            </a:r>
          </a:p>
          <a:p>
            <a:pPr marL="722313" indent="-360363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與台北市都市發展局、新北市城鄉發展局及其他規劃單位合作，以整合理論與實務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200"/>
              </a:lnSpc>
              <a:spcBef>
                <a:spcPts val="1800"/>
              </a:spcBef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347788" indent="-1082675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專任：李承嘉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、金家禾、詹士樑、洪鴻智、衛萬明、馮君君、顧嘉安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           邱啟新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265113" indent="0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兼任：邱敬斌</a:t>
            </a:r>
            <a:endParaRPr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420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66868"/>
              </p:ext>
            </p:extLst>
          </p:nvPr>
        </p:nvGraphicFramePr>
        <p:xfrm>
          <a:off x="338883" y="159075"/>
          <a:ext cx="10013950" cy="659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Visio" r:id="rId3" imgW="5219675" imgH="4032425" progId="Visio.Drawing.11">
                  <p:embed/>
                </p:oleObj>
              </mc:Choice>
              <mc:Fallback>
                <p:oleObj name="Visio" r:id="rId3" imgW="5219675" imgH="4032425" progId="Visio.Drawing.11">
                  <p:embed/>
                  <p:pic>
                    <p:nvPicPr>
                      <p:cNvPr id="3277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883" y="159075"/>
                        <a:ext cx="10013950" cy="659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58372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規劃與治理群組</a:t>
            </a:r>
            <a:endParaRPr kumimoji="0"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6746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經營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管理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6750" y="1467816"/>
            <a:ext cx="11240327" cy="4351338"/>
          </a:xfrm>
        </p:spPr>
        <p:txBody>
          <a:bodyPr/>
          <a:lstStyle/>
          <a:p>
            <a:pPr marL="722313" indent="-72231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817563" indent="-36036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以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議題導向配置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：結合基本及當前議題於教學</a:t>
            </a:r>
          </a:p>
          <a:p>
            <a:pPr marL="817563" indent="-36036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</a:t>
            </a:r>
            <a:r>
              <a:rPr lang="en-US" altLang="zh-TW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. 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理論與實務並重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：以應用科學角度結合理論與操作</a:t>
            </a:r>
          </a:p>
          <a:p>
            <a:pPr marL="817563" indent="-36036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兼顧公私部門專業需求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：考量政府及民間就業需求。</a:t>
            </a:r>
          </a:p>
          <a:p>
            <a:pPr marL="0" indent="0">
              <a:lnSpc>
                <a:spcPts val="3200"/>
              </a:lnSpc>
              <a:spcBef>
                <a:spcPts val="1800"/>
              </a:spcBef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專任：彭建文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、林秋綿、游舜德、彭序文、彭蒂</a:t>
            </a: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菁</a:t>
            </a:r>
            <a:endParaRPr lang="en-US" altLang="zh-TW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兼任：游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適</a:t>
            </a: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銘</a:t>
            </a:r>
            <a:endParaRPr lang="zh-TW" altLang="en-US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9331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58372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經營與管理群組</a:t>
            </a:r>
            <a:endParaRPr kumimoji="0"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graphicFrame>
        <p:nvGraphicFramePr>
          <p:cNvPr id="6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801860"/>
              </p:ext>
            </p:extLst>
          </p:nvPr>
        </p:nvGraphicFramePr>
        <p:xfrm>
          <a:off x="360917" y="159076"/>
          <a:ext cx="10347477" cy="6635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Visio" r:id="rId3" imgW="5435501" imgH="4197175" progId="Visio.Drawing.11">
                  <p:embed/>
                </p:oleObj>
              </mc:Choice>
              <mc:Fallback>
                <p:oleObj name="Visio" r:id="rId3" imgW="5435501" imgH="4197175" progId="Visio.Drawing.11">
                  <p:embed/>
                  <p:pic>
                    <p:nvPicPr>
                      <p:cNvPr id="3481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917" y="159076"/>
                        <a:ext cx="10347477" cy="663531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2393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測量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與空間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資訊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799" y="1467816"/>
            <a:ext cx="10877551" cy="4351338"/>
          </a:xfrm>
        </p:spPr>
        <p:txBody>
          <a:bodyPr/>
          <a:lstStyle/>
          <a:p>
            <a:pPr marL="722313" indent="-72231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890588" indent="-433388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空間知識概念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的強化與</a:t>
            </a:r>
            <a:r>
              <a:rPr lang="en-US" altLang="zh-TW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e 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化技術能力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培育</a:t>
            </a:r>
          </a:p>
          <a:p>
            <a:pPr marL="890588" indent="-433388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加強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測量與空間資訊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人才之培養</a:t>
            </a:r>
          </a:p>
          <a:p>
            <a:pPr marL="890588" indent="-433388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『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城鄉規劃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』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『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不動產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』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『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環境生態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』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『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土地行政與管理</a:t>
            </a: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』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等領域之應用</a:t>
            </a:r>
          </a:p>
          <a:p>
            <a:pPr marL="0" indent="0">
              <a:lnSpc>
                <a:spcPts val="3200"/>
              </a:lnSpc>
              <a:spcBef>
                <a:spcPts val="1800"/>
              </a:spcBef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專任：詹士樑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、黃金聰、陳國華、葉大綱、林柏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丞</a:t>
            </a:r>
            <a:endParaRPr lang="en-US" altLang="zh-TW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兼任：江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渾</a:t>
            </a: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欽</a:t>
            </a:r>
            <a:endParaRPr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6693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58372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測量與空間資訊群組</a:t>
            </a:r>
            <a:endParaRPr kumimoji="0"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21653"/>
              </p:ext>
            </p:extLst>
          </p:nvPr>
        </p:nvGraphicFramePr>
        <p:xfrm>
          <a:off x="508000" y="113479"/>
          <a:ext cx="10726738" cy="6604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Visio" r:id="rId3" imgW="5454835" imgH="4032425" progId="Visio.Drawing.11">
                  <p:embed/>
                </p:oleObj>
              </mc:Choice>
              <mc:Fallback>
                <p:oleObj name="Visio" r:id="rId3" imgW="5454835" imgH="4032425" progId="Visio.Drawing.11">
                  <p:embed/>
                  <p:pic>
                    <p:nvPicPr>
                      <p:cNvPr id="368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3479"/>
                        <a:ext cx="10726738" cy="66048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9566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保育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防災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4850" y="1447938"/>
            <a:ext cx="11202227" cy="4351338"/>
          </a:xfrm>
        </p:spPr>
        <p:txBody>
          <a:bodyPr>
            <a:normAutofit/>
          </a:bodyPr>
          <a:lstStyle/>
          <a:p>
            <a:pPr marL="722313" indent="-72231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建立對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生態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環境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防災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的深層認知與價值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賦予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環境永續與公義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之涵養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培養對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土地與環境問題的分析與思辯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能力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災害管理及社區安全與減災實務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5. 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參與公共事務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的興趣</a:t>
            </a:r>
          </a:p>
          <a:p>
            <a:pPr marL="0" indent="0">
              <a:lnSpc>
                <a:spcPts val="3200"/>
              </a:lnSpc>
              <a:spcBef>
                <a:spcPts val="1800"/>
              </a:spcBef>
              <a:buNone/>
              <a:defRPr/>
            </a:pPr>
            <a:r>
              <a:rPr lang="en-US" altLang="zh-TW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專任：洪鴻智</a:t>
            </a: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、李承嘉、馮君君、蔡玉娟、彭蒂菁、顧嘉安</a:t>
            </a:r>
          </a:p>
        </p:txBody>
      </p:sp>
    </p:spTree>
    <p:extLst>
      <p:ext uri="{BB962C8B-B14F-4D97-AF65-F5344CB8AC3E}">
        <p14:creationId xmlns:p14="http://schemas.microsoft.com/office/powerpoint/2010/main" val="1920021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58372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保育與防災群組</a:t>
            </a:r>
            <a:endParaRPr kumimoji="0" lang="zh-TW" altLang="en-US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graphicFrame>
        <p:nvGraphicFramePr>
          <p:cNvPr id="6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618613"/>
              </p:ext>
            </p:extLst>
          </p:nvPr>
        </p:nvGraphicFramePr>
        <p:xfrm>
          <a:off x="725795" y="171806"/>
          <a:ext cx="10106025" cy="655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Visio" r:id="rId3" imgW="5219675" imgH="4032425" progId="Visio.Drawing.11">
                  <p:embed/>
                </p:oleObj>
              </mc:Choice>
              <mc:Fallback>
                <p:oleObj name="Visio" r:id="rId3" imgW="5219675" imgH="4032425" progId="Visio.Drawing.11">
                  <p:embed/>
                  <p:pic>
                    <p:nvPicPr>
                      <p:cNvPr id="38914" name="物件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795" y="171806"/>
                        <a:ext cx="10106025" cy="655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1796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228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  群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23900" y="1253330"/>
            <a:ext cx="11166612" cy="5128419"/>
          </a:xfrm>
        </p:spPr>
        <p:txBody>
          <a:bodyPr>
            <a:normAutofit/>
          </a:bodyPr>
          <a:lstStyle/>
          <a:p>
            <a:pPr marL="722313" indent="-722313">
              <a:lnSpc>
                <a:spcPts val="3200"/>
              </a:lnSpc>
              <a:spcBef>
                <a:spcPts val="12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課程設計重點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拓展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國際化視野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與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國際化能力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，培育國際化人才</a:t>
            </a: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加強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國際交流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，積極鼓勵參與國外各項專業競賽與參訪活動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加強國際接軌，使學生未來能順利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接軌國外博碩士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班課程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整合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跨領域專業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，培養學生成為高階領導人之能力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890588" indent="-433388">
              <a:lnSpc>
                <a:spcPts val="3200"/>
              </a:lnSpc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5. 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培養學生未來至</a:t>
            </a:r>
            <a:r>
              <a:rPr lang="zh-TW" altLang="en-US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海外與外商就業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之各項能力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722313" indent="-722313">
              <a:lnSpc>
                <a:spcPts val="3200"/>
              </a:lnSpc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altLang="zh-TW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師資陣容</a:t>
            </a:r>
            <a:endParaRPr lang="en-US" altLang="zh-TW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專任：彭建文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、游舜德、</a:t>
            </a: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顧嘉安</a:t>
            </a:r>
            <a:endParaRPr lang="en-US" altLang="zh-TW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457200" indent="0">
              <a:lnSpc>
                <a:spcPts val="3200"/>
              </a:lnSpc>
              <a:spcBef>
                <a:spcPts val="1200"/>
              </a:spcBef>
              <a:buNone/>
              <a:defRPr/>
            </a:pP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兼任：游</a:t>
            </a:r>
            <a:r>
              <a:rPr lang="zh-TW" altLang="en-US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適</a:t>
            </a:r>
            <a:r>
              <a:rPr lang="zh-TW" altLang="en-US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銘</a:t>
            </a:r>
            <a:endParaRPr lang="zh-TW" altLang="en-US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6688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11125354" y="121879"/>
            <a:ext cx="842962" cy="29064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國際化群組</a:t>
            </a:r>
            <a:endParaRPr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zh-TW" altLang="en-US" b="1" dirty="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graphicFrame>
        <p:nvGraphicFramePr>
          <p:cNvPr id="6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978286"/>
              </p:ext>
            </p:extLst>
          </p:nvPr>
        </p:nvGraphicFramePr>
        <p:xfrm>
          <a:off x="360918" y="159077"/>
          <a:ext cx="10205482" cy="6292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Visio" r:id="rId3" imgW="5435501" imgH="4197175" progId="Visio.Drawing.11">
                  <p:embed/>
                </p:oleObj>
              </mc:Choice>
              <mc:Fallback>
                <p:oleObj name="Visio" r:id="rId3" imgW="5435501" imgH="4197175" progId="Visio.Drawing.11">
                  <p:embed/>
                  <p:pic>
                    <p:nvPicPr>
                      <p:cNvPr id="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918" y="159077"/>
                        <a:ext cx="10205482" cy="629252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02BBF2AA-5FD5-4191-945F-B72998DC3DE8}"/>
              </a:ext>
            </a:extLst>
          </p:cNvPr>
          <p:cNvSpPr txBox="1"/>
          <p:nvPr/>
        </p:nvSpPr>
        <p:spPr>
          <a:xfrm>
            <a:off x="10960028" y="3177455"/>
            <a:ext cx="1015663" cy="34593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★</a:t>
            </a:r>
            <a:r>
              <a:rPr lang="en-US" altLang="zh-TW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110</a:t>
            </a:r>
            <a:r>
              <a:rPr lang="zh-TW" altLang="en-US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學年度因處於課程調整過渡時期，實際開課年級、順序請以本校選課系統顯示為準。</a:t>
            </a:r>
          </a:p>
        </p:txBody>
      </p:sp>
    </p:spTree>
    <p:extLst>
      <p:ext uri="{BB962C8B-B14F-4D97-AF65-F5344CB8AC3E}">
        <p14:creationId xmlns:p14="http://schemas.microsoft.com/office/powerpoint/2010/main" val="2179368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0" y="365125"/>
            <a:ext cx="10515600" cy="991727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一貫修讀學、碩士學位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(4+1)  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新制度介紹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799" y="1322578"/>
            <a:ext cx="11239501" cy="5410062"/>
          </a:xfrm>
        </p:spPr>
        <p:txBody>
          <a:bodyPr>
            <a:noAutofit/>
          </a:bodyPr>
          <a:lstStyle/>
          <a:p>
            <a:pPr marL="361950" indent="-361950"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p"/>
              <a:tabLst>
                <a:tab pos="361950" algn="l"/>
              </a:tabLst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目的</a:t>
            </a:r>
            <a:r>
              <a:rPr lang="zh-TW" alt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學士班與進修學士班優秀學生繼續就讀本系碩士班，達到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連續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學習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tabLst>
                <a:tab pos="361950" algn="l"/>
              </a:tabLst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及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縮短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修業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年限之目標。</a:t>
            </a:r>
          </a:p>
          <a:p>
            <a:pPr>
              <a:lnSpc>
                <a:spcPts val="32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對象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：本校相關學系學士班與進修學士班學生修業滿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學期者</a:t>
            </a:r>
          </a:p>
          <a:p>
            <a:pPr>
              <a:lnSpc>
                <a:spcPts val="32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條件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：滿足以下三者之一</a:t>
            </a:r>
          </a:p>
          <a:p>
            <a:pPr lvl="2"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A.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前</a:t>
            </a: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學期學業成績在該班排名前</a:t>
            </a: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20%</a:t>
            </a:r>
          </a:p>
          <a:p>
            <a:pPr lvl="2"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B.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至少三學期平均成績均達</a:t>
            </a: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80 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分以上</a:t>
            </a:r>
          </a:p>
          <a:p>
            <a:pPr lvl="2"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TW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C.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參加科技部</a:t>
            </a:r>
            <a:r>
              <a:rPr lang="zh-TW" altLang="en-US" sz="24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「大專生參與專題研究計畫」</a:t>
            </a:r>
            <a:r>
              <a:rPr lang="zh-TW" altLang="en-US" sz="2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獲補助者</a:t>
            </a:r>
          </a:p>
          <a:p>
            <a:pPr>
              <a:lnSpc>
                <a:spcPts val="32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申請</a:t>
            </a: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時間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：第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5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(3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年級第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及第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7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(4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年級第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開學前一週，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  向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本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系提出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申請。</a:t>
            </a:r>
          </a:p>
          <a:p>
            <a:pPr>
              <a:lnSpc>
                <a:spcPts val="32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應</a:t>
            </a: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備文件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：申請表、歷年成績單（應註明前一學期班級排名名次）、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以及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2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 其他足以佐證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其修習能力或專業發展潛力之書面資料</a:t>
            </a:r>
            <a:r>
              <a:rPr lang="zh-TW" altLang="en-US" sz="2600" b="1" dirty="0" smtClean="0">
                <a:solidFill>
                  <a:schemeClr val="accent2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</a:t>
            </a:r>
            <a:endParaRPr lang="en-US" altLang="zh-TW" sz="2600" b="1" dirty="0" smtClean="0">
              <a:solidFill>
                <a:schemeClr val="accent2">
                  <a:lumMod val="5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>
              <a:lnSpc>
                <a:spcPts val="32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取得身分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：經本系甄選通過者取得「預研生」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資格。</a:t>
            </a:r>
            <a:endParaRPr lang="zh-TW" altLang="en-US" sz="2600" b="1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9110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0" y="365125"/>
            <a:ext cx="10515600" cy="991727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一貫修讀學、碩士學位</a:t>
            </a:r>
            <a:r>
              <a:rPr lang="en-US" altLang="zh-TW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(4+1)  </a:t>
            </a:r>
            <a:r>
              <a:rPr lang="zh-TW" altLang="en-US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新制度介紹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447938"/>
            <a:ext cx="11221277" cy="5676762"/>
          </a:xfrm>
        </p:spPr>
        <p:txBody>
          <a:bodyPr>
            <a:noAutofit/>
          </a:bodyPr>
          <a:lstStyle/>
          <a:p>
            <a:pPr>
              <a:lnSpc>
                <a:spcPts val="31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研究生</a:t>
            </a: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資格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：於第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8 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學期（含）之前取得學士學位並參加本校碩士班甄試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100"/>
              </a:lnSpc>
              <a:spcBef>
                <a:spcPts val="0"/>
              </a:spcBef>
              <a:buNone/>
              <a:defRPr/>
            </a:pP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    入學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或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一般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招生考試，經錄取並報到者。</a:t>
            </a:r>
          </a:p>
          <a:p>
            <a:pPr>
              <a:lnSpc>
                <a:spcPts val="31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修課方式</a:t>
            </a:r>
            <a:r>
              <a:rPr lang="zh-TW" altLang="en-US" sz="2600" b="1" dirty="0">
                <a:solidFill>
                  <a:schemeClr val="accent2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取得資格後可直接選修本系碩士班課程，不受修課學分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數上限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1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之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限制。</a:t>
            </a:r>
          </a:p>
          <a:p>
            <a:pPr>
              <a:lnSpc>
                <a:spcPts val="31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抵免學分</a:t>
            </a:r>
            <a:r>
              <a:rPr lang="zh-TW" altLang="en-US" sz="2600" b="1" dirty="0">
                <a:solidFill>
                  <a:schemeClr val="accent2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大學期間選修碩班課程成績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70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分以上者得依辦法申請抵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免碩班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1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學分。但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若已計入大學部畢業學分數內，不得再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申請抵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免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碩士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1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班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學分數。</a:t>
            </a:r>
          </a:p>
          <a:p>
            <a:pPr>
              <a:lnSpc>
                <a:spcPts val="31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TW" alt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縮短修業年限</a:t>
            </a:r>
            <a:r>
              <a:rPr lang="zh-TW" altLang="en-US" sz="2600" b="1" dirty="0">
                <a:solidFill>
                  <a:schemeClr val="accent2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碩班學生已於學士班期間修足</a:t>
            </a:r>
            <a:r>
              <a:rPr lang="en-US" altLang="zh-TW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16</a:t>
            </a:r>
            <a:r>
              <a:rPr lang="zh-TW" altLang="en-US" sz="2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學分以上者，得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在入學後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ts val="31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                            第</a:t>
            </a:r>
            <a:r>
              <a:rPr lang="en-US" altLang="zh-TW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學期起經系主任同意後遴請指導教授，選定論文題目。</a:t>
            </a:r>
            <a:endParaRPr lang="en-US" altLang="zh-TW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2595563" indent="0">
              <a:lnSpc>
                <a:spcPts val="3100"/>
              </a:lnSpc>
              <a:spcBef>
                <a:spcPts val="600"/>
              </a:spcBef>
              <a:buNone/>
              <a:defRPr/>
            </a:pP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在第</a:t>
            </a:r>
            <a:r>
              <a:rPr lang="en-US" altLang="zh-TW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學期即可申請論文學位口試。</a:t>
            </a:r>
            <a:r>
              <a:rPr lang="en-US" altLang="zh-TW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(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縮短</a:t>
            </a:r>
            <a:r>
              <a:rPr lang="en-US" altLang="zh-TW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年修業年限</a:t>
            </a:r>
            <a:r>
              <a:rPr lang="en-US" altLang="zh-TW" sz="26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)</a:t>
            </a:r>
            <a:endParaRPr lang="zh-TW" altLang="en-US" sz="26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69574" y="6133011"/>
            <a:ext cx="951762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相關文件及辦法均公告於本系網頁，歡迎大三大四學生申請。</a:t>
            </a:r>
          </a:p>
        </p:txBody>
      </p:sp>
    </p:spTree>
    <p:extLst>
      <p:ext uri="{BB962C8B-B14F-4D97-AF65-F5344CB8AC3E}">
        <p14:creationId xmlns:p14="http://schemas.microsoft.com/office/powerpoint/2010/main" val="3672130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49250" y="360362"/>
            <a:ext cx="11842750" cy="1316038"/>
          </a:xfrm>
        </p:spPr>
        <p:txBody>
          <a:bodyPr rtlCol="0">
            <a:noAutofit/>
          </a:bodyPr>
          <a:lstStyle/>
          <a:p>
            <a:pPr marL="4114800" indent="-4114800" eaLnBrk="1" fontAlgn="auto" hangingPunct="1"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本系課程相關訊息、表件</a:t>
            </a:r>
            <a:r>
              <a:rPr lang="zh-TW" altLang="en-US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</a:t>
            </a:r>
            <a:r>
              <a:rPr lang="en-US" altLang="zh-TW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/>
            </a:r>
            <a:br>
              <a:rPr lang="en-US" altLang="zh-TW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zh-TW" altLang="en-US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可</a:t>
            </a:r>
            <a:r>
              <a:rPr lang="zh-TW" altLang="en-US" sz="3600" b="1" dirty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參閱本系網頁</a:t>
            </a:r>
            <a:r>
              <a:rPr lang="en-US" altLang="zh-TW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學士班</a:t>
            </a:r>
            <a:r>
              <a:rPr lang="en-US" altLang="zh-TW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/</a:t>
            </a:r>
            <a:r>
              <a:rPr lang="zh-TW" altLang="en-US" sz="3600" b="1" dirty="0" smtClean="0">
                <a:solidFill>
                  <a:schemeClr val="accent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課程架構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574">
            <a:off x="381128" y="2730706"/>
            <a:ext cx="3798020" cy="2867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98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5" y="1544638"/>
            <a:ext cx="7539038" cy="448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087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1925</Words>
  <Application>Microsoft Office PowerPoint</Application>
  <PresentationFormat>寬螢幕</PresentationFormat>
  <Paragraphs>222</Paragraphs>
  <Slides>24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3" baseType="lpstr">
      <vt:lpstr>Yu Gothic UI Semibold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Visio</vt:lpstr>
      <vt:lpstr>國立臺北大學 不動產與城鄉環境學系</vt:lpstr>
      <vt:lpstr>109學年度群組說明會流程</vt:lpstr>
      <vt:lpstr>國立臺北大學教學理念</vt:lpstr>
      <vt:lpstr>本系學生八大核心能力</vt:lpstr>
      <vt:lpstr>學士班教育目標                 -培養就業及進修之基礎專業能力</vt:lpstr>
      <vt:lpstr>課程結構Ⅰ</vt:lpstr>
      <vt:lpstr>課程結構Ⅱ</vt:lpstr>
      <vt:lpstr>課程設計Ⅰ—基礎必修課</vt:lpstr>
      <vt:lpstr>課程設計Ⅱ—群組選修課程</vt:lpstr>
      <vt:lpstr>法制與政策  群組</vt:lpstr>
      <vt:lpstr>PowerPoint 簡報</vt:lpstr>
      <vt:lpstr>規劃與治理  群組</vt:lpstr>
      <vt:lpstr>PowerPoint 簡報</vt:lpstr>
      <vt:lpstr>經營與管理  群組</vt:lpstr>
      <vt:lpstr>PowerPoint 簡報</vt:lpstr>
      <vt:lpstr>測量與空間資訊  群組</vt:lpstr>
      <vt:lpstr>PowerPoint 簡報</vt:lpstr>
      <vt:lpstr>保育與防災  群組</vt:lpstr>
      <vt:lpstr>PowerPoint 簡報</vt:lpstr>
      <vt:lpstr>國際化  群組</vt:lpstr>
      <vt:lpstr>PowerPoint 簡報</vt:lpstr>
      <vt:lpstr>一貫修讀學、碩士學位(4+1)  新制度介紹</vt:lpstr>
      <vt:lpstr>一貫修讀學、碩士學位(4+1)  新制度介紹</vt:lpstr>
      <vt:lpstr>本系課程相關訊息、表件， 可參閱本系網頁/學士班/課程架構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國立臺北大學 不動產與城鄉環境學系</dc:title>
  <dc:creator>user</dc:creator>
  <cp:lastModifiedBy>user</cp:lastModifiedBy>
  <cp:revision>47</cp:revision>
  <dcterms:created xsi:type="dcterms:W3CDTF">2020-06-20T05:13:35Z</dcterms:created>
  <dcterms:modified xsi:type="dcterms:W3CDTF">2021-07-14T03:46:41Z</dcterms:modified>
</cp:coreProperties>
</file>