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5" d="100"/>
          <a:sy n="45" d="100"/>
        </p:scale>
        <p:origin x="4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452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779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6034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2019/3/19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9744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2019/3/19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6149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2019/3/19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0909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2019/3/19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641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2019/3/19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7151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2019/3/19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8198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6759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F050-EE56-487B-83F6-4056AE73CCCB}" type="datetimeFigureOut">
              <a:rPr lang="zh-TW" altLang="en-US" smtClean="0"/>
              <a:t>2019/3/19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9410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8F050-EE56-487B-83F6-4056AE73CCCB}" type="datetimeFigureOut">
              <a:rPr lang="zh-TW" altLang="en-US" smtClean="0"/>
              <a:t>2019/3/19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2A555-B8E5-42FB-8E59-7A8101C972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7012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latin typeface="SimSun" panose="02010600030101010101" pitchFamily="2" charset="-122"/>
                <a:ea typeface="SimSun" panose="02010600030101010101" pitchFamily="2" charset="-122"/>
              </a:rPr>
              <a:t>不動產與城鄉環境實務</a:t>
            </a:r>
            <a:r>
              <a:rPr lang="en-US" altLang="zh-TW" dirty="0" smtClean="0"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en-US" altLang="zh-TW" dirty="0" smtClean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zh-TW" altLang="en-US" dirty="0" smtClean="0">
                <a:latin typeface="SimSun" panose="02010600030101010101" pitchFamily="2" charset="-122"/>
                <a:ea typeface="SimSun" panose="02010600030101010101" pitchFamily="2" charset="-122"/>
              </a:rPr>
              <a:t>操作課程</a:t>
            </a:r>
            <a:endParaRPr lang="zh-TW" alt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717781"/>
            <a:ext cx="9144000" cy="1655762"/>
          </a:xfrm>
        </p:spPr>
        <p:txBody>
          <a:bodyPr>
            <a:normAutofit/>
          </a:bodyPr>
          <a:lstStyle/>
          <a:p>
            <a:r>
              <a:rPr lang="zh-TW" altLang="en-US" sz="4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實習</a:t>
            </a:r>
            <a:r>
              <a:rPr lang="zh-TW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名單</a:t>
            </a:r>
            <a:r>
              <a:rPr lang="zh-TW" altLang="en-US" sz="4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分配結果</a:t>
            </a:r>
            <a:endParaRPr lang="en-US" altLang="zh-TW" sz="4400" b="1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TW" sz="4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108.3.19</a:t>
            </a:r>
            <a:endParaRPr lang="zh-TW" altLang="en-US" sz="4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0922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實習遞補作</a:t>
            </a:r>
            <a:r>
              <a:rPr lang="zh-TW" alt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業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0363" y="1825625"/>
            <a:ext cx="11015329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遞補時間訂於</a:t>
            </a:r>
            <a:r>
              <a:rPr lang="en-US" altLang="zh-TW" sz="3200" dirty="0"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月</a:t>
            </a:r>
            <a:r>
              <a:rPr lang="en-US" altLang="zh-TW" sz="3200" dirty="0">
                <a:latin typeface="SimSun" panose="02010600030101010101" pitchFamily="2" charset="-122"/>
                <a:ea typeface="SimSun" panose="02010600030101010101" pitchFamily="2" charset="-122"/>
              </a:rPr>
              <a:t>20</a:t>
            </a: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日</a:t>
            </a:r>
            <a:r>
              <a:rPr lang="en-US" altLang="zh-TW" sz="3200" dirty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星期三</a:t>
            </a:r>
            <a:r>
              <a:rPr lang="en-US" altLang="zh-TW" sz="3200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中午</a:t>
            </a:r>
            <a:r>
              <a:rPr lang="en-US" altLang="zh-TW" sz="3200" dirty="0">
                <a:latin typeface="SimSun" panose="02010600030101010101" pitchFamily="2" charset="-122"/>
                <a:ea typeface="SimSun" panose="02010600030101010101" pitchFamily="2" charset="-122"/>
              </a:rPr>
              <a:t>12:10-12:30</a:t>
            </a: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於系辦公室辦理。</a:t>
            </a:r>
          </a:p>
          <a:p>
            <a:pPr>
              <a:lnSpc>
                <a:spcPct val="100000"/>
              </a:lnSpc>
            </a:pP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遞補方式原則上將於上述時間讓大家登記，若登記數超過可遞補名額將於</a:t>
            </a:r>
            <a:r>
              <a:rPr lang="en-US" altLang="zh-TW" sz="3200" dirty="0">
                <a:latin typeface="SimSun" panose="02010600030101010101" pitchFamily="2" charset="-122"/>
                <a:ea typeface="SimSun" panose="02010600030101010101" pitchFamily="2" charset="-122"/>
              </a:rPr>
              <a:t>12:30</a:t>
            </a: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直接抽籤決定。逾期將不予受理。</a:t>
            </a:r>
          </a:p>
          <a:p>
            <a:pPr>
              <a:lnSpc>
                <a:spcPct val="100000"/>
              </a:lnSpc>
            </a:pPr>
            <a:r>
              <a:rPr lang="zh-TW" altLang="en-US" sz="3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分配</a:t>
            </a:r>
            <a:r>
              <a:rPr lang="zh-TW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確定後，將由系辦公室以專簽方式，簽請學校把面試錄取名單與遞補名單加入課程之中。</a:t>
            </a:r>
          </a:p>
        </p:txBody>
      </p:sp>
    </p:spTree>
    <p:extLst>
      <p:ext uri="{BB962C8B-B14F-4D97-AF65-F5344CB8AC3E}">
        <p14:creationId xmlns:p14="http://schemas.microsoft.com/office/powerpoint/2010/main" val="2082629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3457" y="628141"/>
            <a:ext cx="113468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A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組（顧嘉安 老師）：臺北市政府都市發展局、新北市政府城鄉發展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局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、規劃公司</a:t>
            </a:r>
            <a:endParaRPr lang="zh-TW" altLang="en-US" sz="2400" b="1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111198"/>
              </p:ext>
            </p:extLst>
          </p:nvPr>
        </p:nvGraphicFramePr>
        <p:xfrm>
          <a:off x="623457" y="1089806"/>
          <a:ext cx="10915400" cy="5114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1885">
                  <a:extLst>
                    <a:ext uri="{9D8B030D-6E8A-4147-A177-3AD203B41FA5}">
                      <a16:colId xmlns:a16="http://schemas.microsoft.com/office/drawing/2014/main" val="3242811983"/>
                    </a:ext>
                  </a:extLst>
                </a:gridCol>
                <a:gridCol w="2813271">
                  <a:extLst>
                    <a:ext uri="{9D8B030D-6E8A-4147-A177-3AD203B41FA5}">
                      <a16:colId xmlns:a16="http://schemas.microsoft.com/office/drawing/2014/main" val="2401533361"/>
                    </a:ext>
                  </a:extLst>
                </a:gridCol>
                <a:gridCol w="2392136">
                  <a:extLst>
                    <a:ext uri="{9D8B030D-6E8A-4147-A177-3AD203B41FA5}">
                      <a16:colId xmlns:a16="http://schemas.microsoft.com/office/drawing/2014/main" val="3292395582"/>
                    </a:ext>
                  </a:extLst>
                </a:gridCol>
                <a:gridCol w="1366402">
                  <a:extLst>
                    <a:ext uri="{9D8B030D-6E8A-4147-A177-3AD203B41FA5}">
                      <a16:colId xmlns:a16="http://schemas.microsoft.com/office/drawing/2014/main" val="2601650489"/>
                    </a:ext>
                  </a:extLst>
                </a:gridCol>
                <a:gridCol w="2476430">
                  <a:extLst>
                    <a:ext uri="{9D8B030D-6E8A-4147-A177-3AD203B41FA5}">
                      <a16:colId xmlns:a16="http://schemas.microsoft.com/office/drawing/2014/main" val="2868416897"/>
                    </a:ext>
                  </a:extLst>
                </a:gridCol>
                <a:gridCol w="1225276">
                  <a:extLst>
                    <a:ext uri="{9D8B030D-6E8A-4147-A177-3AD203B41FA5}">
                      <a16:colId xmlns:a16="http://schemas.microsoft.com/office/drawing/2014/main" val="1706754615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3443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臺北市都市發展局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綜合企劃科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王怡心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306695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都市規劃科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王薇婷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9835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住宅企劃科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劉俊業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0031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建築管理科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 smtClean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866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臺北市都市更新處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公辦都更專案辦公室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梁皓</a:t>
                      </a:r>
                      <a:r>
                        <a:rPr lang="zh-TW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欣</a:t>
                      </a:r>
                      <a:r>
                        <a:rPr lang="zh-TW" altLang="en-US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、</a:t>
                      </a:r>
                      <a:r>
                        <a:rPr lang="zh-TW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張智妍</a:t>
                      </a: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979099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臺北市都市更新處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更新企劃科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陳昱東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426604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臺北市都市更新處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更新事業科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李昀庭、陳國梅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SimSun" panose="02010600030101010101" pitchFamily="2" charset="-122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zh-TW" sz="24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75818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臺北市都市更新處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更新經營科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翁佳瑜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5443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新北市政府城鄉發展局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都市計畫科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010959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新北市政府城鄉發展局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計畫審議科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蔡其廷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6232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新北市政府城鄉發展局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住宅發展科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葉羽珊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51513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新北市政府城鄉發展局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都市更新處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林順慈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9248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新北市政府城鄉發展局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企劃建築科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游佳瑜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1141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088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3457" y="628141"/>
            <a:ext cx="96889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A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組（顧嘉安 老師）：臺北市政府都市發展局、新北市政府城鄉發展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局</a:t>
            </a:r>
            <a:endParaRPr lang="zh-TW" altLang="en-US" sz="2400" b="1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185259"/>
              </p:ext>
            </p:extLst>
          </p:nvPr>
        </p:nvGraphicFramePr>
        <p:xfrm>
          <a:off x="374075" y="1200642"/>
          <a:ext cx="10889669" cy="32826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9238">
                  <a:extLst>
                    <a:ext uri="{9D8B030D-6E8A-4147-A177-3AD203B41FA5}">
                      <a16:colId xmlns:a16="http://schemas.microsoft.com/office/drawing/2014/main" val="3242811983"/>
                    </a:ext>
                  </a:extLst>
                </a:gridCol>
                <a:gridCol w="3314771">
                  <a:extLst>
                    <a:ext uri="{9D8B030D-6E8A-4147-A177-3AD203B41FA5}">
                      <a16:colId xmlns:a16="http://schemas.microsoft.com/office/drawing/2014/main" val="2401533361"/>
                    </a:ext>
                  </a:extLst>
                </a:gridCol>
                <a:gridCol w="2402958">
                  <a:extLst>
                    <a:ext uri="{9D8B030D-6E8A-4147-A177-3AD203B41FA5}">
                      <a16:colId xmlns:a16="http://schemas.microsoft.com/office/drawing/2014/main" val="3292395582"/>
                    </a:ext>
                  </a:extLst>
                </a:gridCol>
                <a:gridCol w="850605">
                  <a:extLst>
                    <a:ext uri="{9D8B030D-6E8A-4147-A177-3AD203B41FA5}">
                      <a16:colId xmlns:a16="http://schemas.microsoft.com/office/drawing/2014/main" val="2601650489"/>
                    </a:ext>
                  </a:extLst>
                </a:gridCol>
                <a:gridCol w="2594344">
                  <a:extLst>
                    <a:ext uri="{9D8B030D-6E8A-4147-A177-3AD203B41FA5}">
                      <a16:colId xmlns:a16="http://schemas.microsoft.com/office/drawing/2014/main" val="2868416897"/>
                    </a:ext>
                  </a:extLst>
                </a:gridCol>
                <a:gridCol w="1077753">
                  <a:extLst>
                    <a:ext uri="{9D8B030D-6E8A-4147-A177-3AD203B41FA5}">
                      <a16:colId xmlns:a16="http://schemas.microsoft.com/office/drawing/2014/main" val="17067546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344305"/>
                  </a:ext>
                </a:extLst>
              </a:tr>
              <a:tr h="2382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中冠科技顧問股份有限公司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開發部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  <a:endParaRPr lang="zh-TW" sz="2400" b="1" u="none" strike="noStrike" kern="12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429649"/>
                  </a:ext>
                </a:extLst>
              </a:tr>
              <a:tr h="2382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鼎漢國際工程顧問有限公司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(k)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國土及城鄉規劃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李奕萱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zh-TW" sz="2000" kern="1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9524554"/>
                  </a:ext>
                </a:extLst>
              </a:tr>
              <a:tr h="1715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育辰工程顧問顧份有限公司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規劃部門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彭勝椿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111601"/>
                  </a:ext>
                </a:extLst>
              </a:tr>
              <a:tr h="1791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育辰工程顧問顧份有限公司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開發部門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徐慈薇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000" kern="1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380887"/>
                  </a:ext>
                </a:extLst>
              </a:tr>
              <a:tr h="1715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太乙工程顧問股份有限公司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  <a:endParaRPr lang="zh-TW" sz="2400" b="1" u="none" strike="noStrike" kern="12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508724"/>
                  </a:ext>
                </a:extLst>
              </a:tr>
              <a:tr h="2278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A19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禾拓規劃設計顧問有限公司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楊佳陵</a:t>
                      </a:r>
                      <a:endParaRPr lang="zh-TW" alt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000" kern="1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TW" sz="2000" kern="1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5053401"/>
                  </a:ext>
                </a:extLst>
              </a:tr>
              <a:tr h="2382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A21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惇陽工程顧問有限公司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臺北規劃部門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胡庭瑜、簡嘉伶</a:t>
                      </a:r>
                      <a:endParaRPr lang="zh-TW" alt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000" kern="1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TW" sz="2000" kern="1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7373710"/>
                  </a:ext>
                </a:extLst>
              </a:tr>
              <a:tr h="2382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A21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惇陽工程顧問有限公司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臺中規劃部門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陳聖樺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000" kern="1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TW" sz="2000" kern="1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4678420"/>
                  </a:ext>
                </a:extLst>
              </a:tr>
              <a:tr h="238224">
                <a:tc>
                  <a:txBody>
                    <a:bodyPr/>
                    <a:lstStyle/>
                    <a:p>
                      <a:pPr algn="ctr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</a:t>
                      </a:r>
                      <a:endParaRPr lang="en-US" altLang="zh-TW" sz="2400" b="1" u="none" strike="noStrike" kern="12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6468" marR="6468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664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00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1" y="628402"/>
            <a:ext cx="7989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B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詹士樑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老師）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：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桃園市政府地政局</a:t>
            </a:r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&amp;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空間資訊業界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300646"/>
              </p:ext>
            </p:extLst>
          </p:nvPr>
        </p:nvGraphicFramePr>
        <p:xfrm>
          <a:off x="886691" y="1122218"/>
          <a:ext cx="10390908" cy="50279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8165">
                  <a:extLst>
                    <a:ext uri="{9D8B030D-6E8A-4147-A177-3AD203B41FA5}">
                      <a16:colId xmlns:a16="http://schemas.microsoft.com/office/drawing/2014/main" val="850889101"/>
                    </a:ext>
                  </a:extLst>
                </a:gridCol>
                <a:gridCol w="2215419">
                  <a:extLst>
                    <a:ext uri="{9D8B030D-6E8A-4147-A177-3AD203B41FA5}">
                      <a16:colId xmlns:a16="http://schemas.microsoft.com/office/drawing/2014/main" val="4203497938"/>
                    </a:ext>
                  </a:extLst>
                </a:gridCol>
                <a:gridCol w="2778421">
                  <a:extLst>
                    <a:ext uri="{9D8B030D-6E8A-4147-A177-3AD203B41FA5}">
                      <a16:colId xmlns:a16="http://schemas.microsoft.com/office/drawing/2014/main" val="315311999"/>
                    </a:ext>
                  </a:extLst>
                </a:gridCol>
                <a:gridCol w="1230185">
                  <a:extLst>
                    <a:ext uri="{9D8B030D-6E8A-4147-A177-3AD203B41FA5}">
                      <a16:colId xmlns:a16="http://schemas.microsoft.com/office/drawing/2014/main" val="393843795"/>
                    </a:ext>
                  </a:extLst>
                </a:gridCol>
                <a:gridCol w="2598445">
                  <a:extLst>
                    <a:ext uri="{9D8B030D-6E8A-4147-A177-3AD203B41FA5}">
                      <a16:colId xmlns:a16="http://schemas.microsoft.com/office/drawing/2014/main" val="2499150882"/>
                    </a:ext>
                  </a:extLst>
                </a:gridCol>
                <a:gridCol w="980273">
                  <a:extLst>
                    <a:ext uri="{9D8B030D-6E8A-4147-A177-3AD203B41FA5}">
                      <a16:colId xmlns:a16="http://schemas.microsoft.com/office/drawing/2014/main" val="961297524"/>
                    </a:ext>
                  </a:extLst>
                </a:gridCol>
              </a:tblGrid>
              <a:tr h="27909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61481"/>
                  </a:ext>
                </a:extLst>
              </a:tr>
              <a:tr h="1159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地政局測量科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宋宜芳、鄭祖全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504022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地政局地價科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599823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八德地政事務所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1862267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八德地政事務所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6805082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中壢地政事務所登記課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5180983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中壢地政事務所測量課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540838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中壢地政事務所地價課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941937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中壢地政事務所行政課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1494597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918635"/>
                  </a:ext>
                </a:extLst>
              </a:tr>
              <a:tr h="1159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蘆竹地政事務所地價課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黃鏡芸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1608276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蘆竹地政事務所測量課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</a:t>
                      </a: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830487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大溪地政事務所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</a:t>
                      </a: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62822"/>
                  </a:ext>
                </a:extLst>
              </a:tr>
              <a:tr h="161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龜山地政事務所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</a:t>
                      </a: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6957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9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1" y="628402"/>
            <a:ext cx="7989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B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詹士樑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老師）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：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桃園市政府地政局</a:t>
            </a:r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&amp;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空間資訊業界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967487"/>
              </p:ext>
            </p:extLst>
          </p:nvPr>
        </p:nvGraphicFramePr>
        <p:xfrm>
          <a:off x="858982" y="1242467"/>
          <a:ext cx="10411529" cy="35701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9332">
                  <a:extLst>
                    <a:ext uri="{9D8B030D-6E8A-4147-A177-3AD203B41FA5}">
                      <a16:colId xmlns:a16="http://schemas.microsoft.com/office/drawing/2014/main" val="850889101"/>
                    </a:ext>
                  </a:extLst>
                </a:gridCol>
                <a:gridCol w="2219816">
                  <a:extLst>
                    <a:ext uri="{9D8B030D-6E8A-4147-A177-3AD203B41FA5}">
                      <a16:colId xmlns:a16="http://schemas.microsoft.com/office/drawing/2014/main" val="4203497938"/>
                    </a:ext>
                  </a:extLst>
                </a:gridCol>
                <a:gridCol w="2783935">
                  <a:extLst>
                    <a:ext uri="{9D8B030D-6E8A-4147-A177-3AD203B41FA5}">
                      <a16:colId xmlns:a16="http://schemas.microsoft.com/office/drawing/2014/main" val="315311999"/>
                    </a:ext>
                  </a:extLst>
                </a:gridCol>
                <a:gridCol w="1232626">
                  <a:extLst>
                    <a:ext uri="{9D8B030D-6E8A-4147-A177-3AD203B41FA5}">
                      <a16:colId xmlns:a16="http://schemas.microsoft.com/office/drawing/2014/main" val="393843795"/>
                    </a:ext>
                  </a:extLst>
                </a:gridCol>
                <a:gridCol w="2603602">
                  <a:extLst>
                    <a:ext uri="{9D8B030D-6E8A-4147-A177-3AD203B41FA5}">
                      <a16:colId xmlns:a16="http://schemas.microsoft.com/office/drawing/2014/main" val="2499150882"/>
                    </a:ext>
                  </a:extLst>
                </a:gridCol>
                <a:gridCol w="982218">
                  <a:extLst>
                    <a:ext uri="{9D8B030D-6E8A-4147-A177-3AD203B41FA5}">
                      <a16:colId xmlns:a16="http://schemas.microsoft.com/office/drawing/2014/main" val="961297524"/>
                    </a:ext>
                  </a:extLst>
                </a:gridCol>
              </a:tblGrid>
              <a:tr h="34869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61481"/>
                  </a:ext>
                </a:extLst>
              </a:tr>
              <a:tr h="3605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楊梅地政事務所資訊課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583405"/>
                  </a:ext>
                </a:extLst>
              </a:tr>
              <a:tr h="3605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楊梅地政事務所行政課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404548"/>
                  </a:ext>
                </a:extLst>
              </a:tr>
              <a:tr h="3605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楊梅地政事務所測量課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6470686"/>
                  </a:ext>
                </a:extLst>
              </a:tr>
              <a:tr h="3605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楊梅地政事務所登記課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1973067"/>
                  </a:ext>
                </a:extLst>
              </a:tr>
              <a:tr h="3605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楊梅地政事務所地價課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904475"/>
                  </a:ext>
                </a:extLst>
              </a:tr>
              <a:tr h="3605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B19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桃園市政府地政局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平鎮地政事務所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7844333"/>
                  </a:ext>
                </a:extLst>
              </a:tr>
              <a:tr h="5966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B20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瑞竣科技股份有限公司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空間圖資事業部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張巧汶、官筑君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609875"/>
                  </a:ext>
                </a:extLst>
              </a:tr>
              <a:tr h="34869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29</a:t>
                      </a:r>
                    </a:p>
                  </a:txBody>
                  <a:tcPr marL="6442" marR="6442" marT="64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683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374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23455" y="621904"/>
            <a:ext cx="57828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C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衛萬明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老師）：臺北市政府地政局</a:t>
            </a:r>
            <a:endParaRPr lang="zh-TW" altLang="en-US" sz="2400" b="1" kern="100" dirty="0">
              <a:solidFill>
                <a:srgbClr val="333333"/>
              </a:solidFill>
              <a:ea typeface="SimSun" panose="02010600030101010101" pitchFamily="2" charset="-122"/>
              <a:cs typeface="標楷體" panose="03000509000000000000" pitchFamily="65" charset="-12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175690"/>
              </p:ext>
            </p:extLst>
          </p:nvPr>
        </p:nvGraphicFramePr>
        <p:xfrm>
          <a:off x="845127" y="1252827"/>
          <a:ext cx="10529457" cy="35518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3588">
                  <a:extLst>
                    <a:ext uri="{9D8B030D-6E8A-4147-A177-3AD203B41FA5}">
                      <a16:colId xmlns:a16="http://schemas.microsoft.com/office/drawing/2014/main" val="2674703912"/>
                    </a:ext>
                  </a:extLst>
                </a:gridCol>
                <a:gridCol w="2140340">
                  <a:extLst>
                    <a:ext uri="{9D8B030D-6E8A-4147-A177-3AD203B41FA5}">
                      <a16:colId xmlns:a16="http://schemas.microsoft.com/office/drawing/2014/main" val="2719542301"/>
                    </a:ext>
                  </a:extLst>
                </a:gridCol>
                <a:gridCol w="3987531">
                  <a:extLst>
                    <a:ext uri="{9D8B030D-6E8A-4147-A177-3AD203B41FA5}">
                      <a16:colId xmlns:a16="http://schemas.microsoft.com/office/drawing/2014/main" val="4107237435"/>
                    </a:ext>
                  </a:extLst>
                </a:gridCol>
                <a:gridCol w="786809">
                  <a:extLst>
                    <a:ext uri="{9D8B030D-6E8A-4147-A177-3AD203B41FA5}">
                      <a16:colId xmlns:a16="http://schemas.microsoft.com/office/drawing/2014/main" val="3696943916"/>
                    </a:ext>
                  </a:extLst>
                </a:gridCol>
                <a:gridCol w="2191877">
                  <a:extLst>
                    <a:ext uri="{9D8B030D-6E8A-4147-A177-3AD203B41FA5}">
                      <a16:colId xmlns:a16="http://schemas.microsoft.com/office/drawing/2014/main" val="1322828087"/>
                    </a:ext>
                  </a:extLst>
                </a:gridCol>
                <a:gridCol w="889312">
                  <a:extLst>
                    <a:ext uri="{9D8B030D-6E8A-4147-A177-3AD203B41FA5}">
                      <a16:colId xmlns:a16="http://schemas.microsoft.com/office/drawing/2014/main" val="384993591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994883"/>
                  </a:ext>
                </a:extLst>
              </a:tr>
              <a:tr h="6412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地政局</a:t>
                      </a:r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</a:t>
                      </a:r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組 </a:t>
                      </a:r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地價科、地權及不動產交易科</a:t>
                      </a:r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李晴瑜、婁師裴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082234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地政局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組 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地用科、土地開發科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林詩容、張馨予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78737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土地開發總隊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楊雯安、梁綺芳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20941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士林地政事務所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黃巧萱、王昱晴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3195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松山地政事務所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許庭瑋、王宇澤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230093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大安地政事務所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謝宜均、徐瑋翎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15363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臺北市政府地政局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古亭地政事務所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60447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37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27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50793" y="372924"/>
            <a:ext cx="54521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D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林秋綿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老師）：不動產業界機構</a:t>
            </a:r>
            <a:endParaRPr lang="zh-TW" altLang="en-US" sz="2400" b="1" kern="100" dirty="0">
              <a:solidFill>
                <a:srgbClr val="333333"/>
              </a:solidFill>
              <a:ea typeface="SimSun" panose="02010600030101010101" pitchFamily="2" charset="-122"/>
              <a:cs typeface="標楷體" panose="03000509000000000000" pitchFamily="65" charset="-12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82426"/>
              </p:ext>
            </p:extLst>
          </p:nvPr>
        </p:nvGraphicFramePr>
        <p:xfrm>
          <a:off x="297712" y="834589"/>
          <a:ext cx="11568223" cy="58407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8545">
                  <a:extLst>
                    <a:ext uri="{9D8B030D-6E8A-4147-A177-3AD203B41FA5}">
                      <a16:colId xmlns:a16="http://schemas.microsoft.com/office/drawing/2014/main" val="1104055881"/>
                    </a:ext>
                  </a:extLst>
                </a:gridCol>
                <a:gridCol w="4279201">
                  <a:extLst>
                    <a:ext uri="{9D8B030D-6E8A-4147-A177-3AD203B41FA5}">
                      <a16:colId xmlns:a16="http://schemas.microsoft.com/office/drawing/2014/main" val="1446305138"/>
                    </a:ext>
                  </a:extLst>
                </a:gridCol>
                <a:gridCol w="2220749">
                  <a:extLst>
                    <a:ext uri="{9D8B030D-6E8A-4147-A177-3AD203B41FA5}">
                      <a16:colId xmlns:a16="http://schemas.microsoft.com/office/drawing/2014/main" val="2769164189"/>
                    </a:ext>
                  </a:extLst>
                </a:gridCol>
                <a:gridCol w="799549">
                  <a:extLst>
                    <a:ext uri="{9D8B030D-6E8A-4147-A177-3AD203B41FA5}">
                      <a16:colId xmlns:a16="http://schemas.microsoft.com/office/drawing/2014/main" val="339244619"/>
                    </a:ext>
                  </a:extLst>
                </a:gridCol>
                <a:gridCol w="2887260">
                  <a:extLst>
                    <a:ext uri="{9D8B030D-6E8A-4147-A177-3AD203B41FA5}">
                      <a16:colId xmlns:a16="http://schemas.microsoft.com/office/drawing/2014/main" val="3957873690"/>
                    </a:ext>
                  </a:extLst>
                </a:gridCol>
                <a:gridCol w="732919">
                  <a:extLst>
                    <a:ext uri="{9D8B030D-6E8A-4147-A177-3AD203B41FA5}">
                      <a16:colId xmlns:a16="http://schemas.microsoft.com/office/drawing/2014/main" val="4151016915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4296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信義不動產顧問股份有限公司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陳品融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210733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財團法人台北市都市更新推動中心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業務組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5-7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方筱媛</a:t>
                      </a:r>
                      <a:r>
                        <a:rPr lang="zh-TW" altLang="en-US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、陳佑星、吳俊逸</a:t>
                      </a:r>
                      <a:endParaRPr lang="zh-TW" alt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77207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財團法人台北市都市更新推動中心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財務組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顏廷恩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848180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巨秉不動產估價師聯合事務所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估價部門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莊子嫺、汪暐庭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347012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中華不動產仲裁協會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秘書處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6519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大有國際不動產估價師聯合事務所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資產評估部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洪瑞廷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85709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大有國際不動產估價師聯合事務所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徵收查估部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李彥瑾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950346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大有國際不動產估價師聯合事務所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用地作業部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傅子恆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  <a:endParaRPr lang="en-US" alt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36281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宏大不動產估價師聯合事務所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估價部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/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業務部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楊珮綺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81516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和通開發建設有限公司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開發部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謝汶瑾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81992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和通開發建設有限公司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財會部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鄭婷憶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02763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戴德梁行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投資部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張學安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856351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戴德梁行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估價部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黃伊琳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7023170"/>
                  </a:ext>
                </a:extLst>
              </a:tr>
              <a:tr h="386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國泰建設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開發部、國泰建經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楊琬琳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0946938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永聯物流開發股份有限公司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何鳳雪、陳玉慶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92652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D18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信義地政士聯合事務所 </a:t>
                      </a:r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信義代書</a:t>
                      </a:r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北市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黃于芸、余穎茜、廖品瑜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04919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</a:t>
                      </a:r>
                      <a:endParaRPr lang="en-US" altLang="zh-TW" sz="2400" b="1" u="none" strike="noStrike" kern="12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0372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883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2210" y="622306"/>
            <a:ext cx="48109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E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彭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序文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老師）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：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新北市政府</a:t>
            </a:r>
            <a:endParaRPr lang="zh-TW" altLang="en-US" sz="2400" b="1" kern="100" dirty="0">
              <a:solidFill>
                <a:srgbClr val="333333"/>
              </a:solidFill>
              <a:ea typeface="SimSun" panose="02010600030101010101" pitchFamily="2" charset="-122"/>
              <a:cs typeface="標楷體" panose="03000509000000000000" pitchFamily="65" charset="-12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972630"/>
              </p:ext>
            </p:extLst>
          </p:nvPr>
        </p:nvGraphicFramePr>
        <p:xfrm>
          <a:off x="910935" y="1195676"/>
          <a:ext cx="10477502" cy="4832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4843">
                  <a:extLst>
                    <a:ext uri="{9D8B030D-6E8A-4147-A177-3AD203B41FA5}">
                      <a16:colId xmlns:a16="http://schemas.microsoft.com/office/drawing/2014/main" val="1477239807"/>
                    </a:ext>
                  </a:extLst>
                </a:gridCol>
                <a:gridCol w="2279640">
                  <a:extLst>
                    <a:ext uri="{9D8B030D-6E8A-4147-A177-3AD203B41FA5}">
                      <a16:colId xmlns:a16="http://schemas.microsoft.com/office/drawing/2014/main" val="306308847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408100918"/>
                    </a:ext>
                  </a:extLst>
                </a:gridCol>
                <a:gridCol w="692727">
                  <a:extLst>
                    <a:ext uri="{9D8B030D-6E8A-4147-A177-3AD203B41FA5}">
                      <a16:colId xmlns:a16="http://schemas.microsoft.com/office/drawing/2014/main" val="2046881471"/>
                    </a:ext>
                  </a:extLst>
                </a:gridCol>
                <a:gridCol w="3813222">
                  <a:extLst>
                    <a:ext uri="{9D8B030D-6E8A-4147-A177-3AD203B41FA5}">
                      <a16:colId xmlns:a16="http://schemas.microsoft.com/office/drawing/2014/main" val="628581312"/>
                    </a:ext>
                  </a:extLst>
                </a:gridCol>
                <a:gridCol w="883470">
                  <a:extLst>
                    <a:ext uri="{9D8B030D-6E8A-4147-A177-3AD203B41FA5}">
                      <a16:colId xmlns:a16="http://schemas.microsoft.com/office/drawing/2014/main" val="348140149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2696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地政局</a:t>
                      </a:r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測量科</a:t>
                      </a:r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鄭惟帆、余奕萱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047894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新莊地所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何佩璇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84627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三重地所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陳柏嘉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80236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新店地所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</a:t>
                      </a:r>
                      <a:endParaRPr lang="en-US" altLang="zh-TW" sz="2400" b="1" u="none" strike="noStrike" kern="12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05958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中和地所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登記課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47312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中和地所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測量課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u="none" strike="noStrike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</a:t>
                      </a:r>
                      <a:endParaRPr lang="en-US" altLang="zh-TW" sz="2400" b="1" u="none" strike="noStrike" kern="12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609449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板橋地政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汪知馨、蘇瑜婷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496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瑞芳地所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登記課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089618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瑞芳地所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測量課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23951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淡水地所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測量課</a:t>
                      </a:r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1285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E11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新北市政府地政局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樹林地政事務所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陳謙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06116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2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2608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30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2210" y="622306"/>
            <a:ext cx="47820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F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組（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陳明</a:t>
            </a:r>
            <a:r>
              <a:rPr lang="zh-TW" altLang="en-US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燦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 </a:t>
            </a:r>
            <a:r>
              <a:rPr lang="zh-TW" altLang="zh-TW" sz="2400" b="1" kern="100" dirty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老師）</a:t>
            </a:r>
            <a:r>
              <a:rPr lang="zh-TW" altLang="zh-TW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：</a:t>
            </a:r>
            <a:r>
              <a:rPr lang="zh-TW" altLang="en-US" sz="2400" b="1" kern="100" dirty="0" smtClean="0">
                <a:solidFill>
                  <a:srgbClr val="333333"/>
                </a:solidFill>
                <a:ea typeface="SimSun" panose="02010600030101010101" pitchFamily="2" charset="-122"/>
                <a:cs typeface="標楷體" panose="03000509000000000000" pitchFamily="65" charset="-120"/>
              </a:rPr>
              <a:t>高雄市政府</a:t>
            </a:r>
            <a:endParaRPr lang="zh-TW" altLang="en-US" sz="2400" b="1" kern="100" dirty="0">
              <a:solidFill>
                <a:srgbClr val="333333"/>
              </a:solidFill>
              <a:ea typeface="SimSun" panose="02010600030101010101" pitchFamily="2" charset="-122"/>
              <a:cs typeface="標楷體" panose="03000509000000000000" pitchFamily="65" charset="-12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823895"/>
              </p:ext>
            </p:extLst>
          </p:nvPr>
        </p:nvGraphicFramePr>
        <p:xfrm>
          <a:off x="831274" y="1565131"/>
          <a:ext cx="10529453" cy="933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198">
                  <a:extLst>
                    <a:ext uri="{9D8B030D-6E8A-4147-A177-3AD203B41FA5}">
                      <a16:colId xmlns:a16="http://schemas.microsoft.com/office/drawing/2014/main" val="1538042630"/>
                    </a:ext>
                  </a:extLst>
                </a:gridCol>
                <a:gridCol w="4097619">
                  <a:extLst>
                    <a:ext uri="{9D8B030D-6E8A-4147-A177-3AD203B41FA5}">
                      <a16:colId xmlns:a16="http://schemas.microsoft.com/office/drawing/2014/main" val="905023136"/>
                    </a:ext>
                  </a:extLst>
                </a:gridCol>
                <a:gridCol w="1284327">
                  <a:extLst>
                    <a:ext uri="{9D8B030D-6E8A-4147-A177-3AD203B41FA5}">
                      <a16:colId xmlns:a16="http://schemas.microsoft.com/office/drawing/2014/main" val="4005453033"/>
                    </a:ext>
                  </a:extLst>
                </a:gridCol>
                <a:gridCol w="779771">
                  <a:extLst>
                    <a:ext uri="{9D8B030D-6E8A-4147-A177-3AD203B41FA5}">
                      <a16:colId xmlns:a16="http://schemas.microsoft.com/office/drawing/2014/main" val="3346242229"/>
                    </a:ext>
                  </a:extLst>
                </a:gridCol>
                <a:gridCol w="2798001">
                  <a:extLst>
                    <a:ext uri="{9D8B030D-6E8A-4147-A177-3AD203B41FA5}">
                      <a16:colId xmlns:a16="http://schemas.microsoft.com/office/drawing/2014/main" val="1578472112"/>
                    </a:ext>
                  </a:extLst>
                </a:gridCol>
                <a:gridCol w="978537">
                  <a:extLst>
                    <a:ext uri="{9D8B030D-6E8A-4147-A177-3AD203B41FA5}">
                      <a16:colId xmlns:a16="http://schemas.microsoft.com/office/drawing/2014/main" val="3258727604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代碼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公司名稱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實習部門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2/26</a:t>
                      </a:r>
                      <a:r>
                        <a:rPr lang="zh-TW" altLang="en-US" sz="2000" b="1" u="none" strike="noStrike" dirty="0" smtClean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分配</a:t>
                      </a:r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結果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缺額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812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F1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高雄市政府地政局暨所屬土地開發處、地政事務所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莊雅筑、唐俊傑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113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562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1289</Words>
  <Application>Microsoft Office PowerPoint</Application>
  <PresentationFormat>寬螢幕</PresentationFormat>
  <Paragraphs>536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8" baseType="lpstr">
      <vt:lpstr>SimSun</vt:lpstr>
      <vt:lpstr>新細明體</vt:lpstr>
      <vt:lpstr>標楷體</vt:lpstr>
      <vt:lpstr>Arial</vt:lpstr>
      <vt:lpstr>Calibri</vt:lpstr>
      <vt:lpstr>Calibri Light</vt:lpstr>
      <vt:lpstr>Times New Roman</vt:lpstr>
      <vt:lpstr>Office 佈景主題</vt:lpstr>
      <vt:lpstr>不動產與城鄉環境實務 操作課程</vt:lpstr>
      <vt:lpstr>實習遞補作業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不動產與城鄉環境實務 操作課程</dc:title>
  <dc:creator>user</dc:creator>
  <cp:lastModifiedBy>user</cp:lastModifiedBy>
  <cp:revision>14</cp:revision>
  <dcterms:created xsi:type="dcterms:W3CDTF">2019-02-25T10:46:18Z</dcterms:created>
  <dcterms:modified xsi:type="dcterms:W3CDTF">2019-03-19T07:33:36Z</dcterms:modified>
</cp:coreProperties>
</file>